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2" r:id="rId4"/>
  </p:sldMasterIdLst>
  <p:notesMasterIdLst>
    <p:notesMasterId r:id="rId19"/>
  </p:notesMasterIdLst>
  <p:handoutMasterIdLst>
    <p:handoutMasterId r:id="rId20"/>
  </p:handoutMasterIdLst>
  <p:sldIdLst>
    <p:sldId id="2276" r:id="rId5"/>
    <p:sldId id="2309" r:id="rId6"/>
    <p:sldId id="2325" r:id="rId7"/>
    <p:sldId id="910" r:id="rId8"/>
    <p:sldId id="1893" r:id="rId9"/>
    <p:sldId id="2315" r:id="rId10"/>
    <p:sldId id="2321" r:id="rId11"/>
    <p:sldId id="2323" r:id="rId12"/>
    <p:sldId id="2322" r:id="rId13"/>
    <p:sldId id="876" r:id="rId14"/>
    <p:sldId id="1932" r:id="rId15"/>
    <p:sldId id="1941" r:id="rId16"/>
    <p:sldId id="973" r:id="rId17"/>
    <p:sldId id="2311" r:id="rId18"/>
  </p:sldIdLst>
  <p:sldSz cx="9906000" cy="6858000" type="A4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149" userDrawn="1">
          <p15:clr>
            <a:srgbClr val="A4A3A4"/>
          </p15:clr>
        </p15:guide>
        <p15:guide id="6" pos="6091" userDrawn="1">
          <p15:clr>
            <a:srgbClr val="A4A3A4"/>
          </p15:clr>
        </p15:guide>
        <p15:guide id="9" orient="horz" pos="4088" userDrawn="1">
          <p15:clr>
            <a:srgbClr val="A4A3A4"/>
          </p15:clr>
        </p15:guide>
        <p15:guide id="10" orient="horz" pos="1298" userDrawn="1">
          <p15:clr>
            <a:srgbClr val="A4A3A4"/>
          </p15:clr>
        </p15:guide>
        <p15:guide id="11" pos="6023" userDrawn="1">
          <p15:clr>
            <a:srgbClr val="A4A3A4"/>
          </p15:clr>
        </p15:guide>
        <p15:guide id="12" pos="217" userDrawn="1">
          <p15:clr>
            <a:srgbClr val="A4A3A4"/>
          </p15:clr>
        </p15:guide>
        <p15:guide id="13" orient="horz" pos="1370" userDrawn="1">
          <p15:clr>
            <a:srgbClr val="A4A3A4"/>
          </p15:clr>
        </p15:guide>
        <p15:guide id="14" pos="2931" userDrawn="1">
          <p15:clr>
            <a:srgbClr val="A4A3A4"/>
          </p15:clr>
        </p15:guide>
        <p15:guide id="15" pos="3302" userDrawn="1">
          <p15:clr>
            <a:srgbClr val="A4A3A4"/>
          </p15:clr>
        </p15:guide>
        <p15:guide id="16" pos="3366" userDrawn="1">
          <p15:clr>
            <a:srgbClr val="A4A3A4"/>
          </p15:clr>
        </p15:guide>
        <p15:guide id="17" pos="2867" userDrawn="1">
          <p15:clr>
            <a:srgbClr val="A4A3A4"/>
          </p15:clr>
        </p15:guide>
        <p15:guide id="18" orient="horz" pos="1427" userDrawn="1">
          <p15:clr>
            <a:srgbClr val="A4A3A4"/>
          </p15:clr>
        </p15:guide>
        <p15:guide id="19" orient="horz" pos="1536" userDrawn="1">
          <p15:clr>
            <a:srgbClr val="A4A3A4"/>
          </p15:clr>
        </p15:guide>
        <p15:guide id="20" orient="horz" pos="3975" userDrawn="1">
          <p15:clr>
            <a:srgbClr val="A4A3A4"/>
          </p15:clr>
        </p15:guide>
        <p15:guide id="21" orient="horz" pos="2160">
          <p15:clr>
            <a:srgbClr val="A4A3A4"/>
          </p15:clr>
        </p15:guide>
        <p15:guide id="22" pos="3120">
          <p15:clr>
            <a:srgbClr val="A4A3A4"/>
          </p15:clr>
        </p15:guide>
        <p15:guide id="23" pos="308">
          <p15:clr>
            <a:srgbClr val="A4A3A4"/>
          </p15:clr>
        </p15:guide>
        <p15:guide id="24" pos="5932">
          <p15:clr>
            <a:srgbClr val="A4A3A4"/>
          </p15:clr>
        </p15:guide>
        <p15:guide id="25" pos="5683">
          <p15:clr>
            <a:srgbClr val="A4A3A4"/>
          </p15:clr>
        </p15:guide>
        <p15:guide id="26" orient="horz" pos="1434">
          <p15:clr>
            <a:srgbClr val="A4A3A4"/>
          </p15:clr>
        </p15:guide>
        <p15:guide id="27" orient="horz" pos="595">
          <p15:clr>
            <a:srgbClr val="A4A3A4"/>
          </p15:clr>
        </p15:guide>
        <p15:guide id="28" pos="2939">
          <p15:clr>
            <a:srgbClr val="A4A3A4"/>
          </p15:clr>
        </p15:guide>
        <p15:guide id="29" pos="33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남희(KIM NAM HEE)/HR담당/SK" initials="김NH" lastIdx="1" clrIdx="0"/>
  <p:cmAuthor id="2" name="유영지(YOO YOUNGJEE)/역량개발담당/SK" initials="유Y" lastIdx="1" clrIdx="1"/>
  <p:cmAuthor id="3" name="유백(YU BAEK)/HR담당/SK" initials="유B" lastIdx="6" clrIdx="2"/>
  <p:cmAuthor id="4" name="김남희(KIM NAM HEE)/HR담당/SK" initials="김NH [2]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4"/>
    <a:srgbClr val="F9AD6F"/>
    <a:srgbClr val="93CDDD"/>
    <a:srgbClr val="FF7A00"/>
    <a:srgbClr val="254061"/>
    <a:srgbClr val="558ED5"/>
    <a:srgbClr val="929FB0"/>
    <a:srgbClr val="C8CFD7"/>
    <a:srgbClr val="AAC6EA"/>
    <a:srgbClr val="D4E3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91" autoAdjust="0"/>
    <p:restoredTop sz="96196" autoAdjust="0"/>
  </p:normalViewPr>
  <p:slideViewPr>
    <p:cSldViewPr>
      <p:cViewPr varScale="1">
        <p:scale>
          <a:sx n="124" d="100"/>
          <a:sy n="124" d="100"/>
        </p:scale>
        <p:origin x="1712" y="168"/>
      </p:cViewPr>
      <p:guideLst>
        <p:guide pos="149"/>
        <p:guide pos="6091"/>
        <p:guide orient="horz" pos="4088"/>
        <p:guide orient="horz" pos="1298"/>
        <p:guide pos="6023"/>
        <p:guide pos="217"/>
        <p:guide orient="horz" pos="1370"/>
        <p:guide pos="2931"/>
        <p:guide pos="3302"/>
        <p:guide pos="3366"/>
        <p:guide pos="2867"/>
        <p:guide orient="horz" pos="1427"/>
        <p:guide orient="horz" pos="1536"/>
        <p:guide orient="horz" pos="3975"/>
        <p:guide orient="horz" pos="2160"/>
        <p:guide pos="3120"/>
        <p:guide pos="308"/>
        <p:guide pos="5932"/>
        <p:guide pos="5683"/>
        <p:guide orient="horz" pos="1434"/>
        <p:guide orient="horz" pos="595"/>
        <p:guide pos="2939"/>
        <p:guide pos="330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3330" y="96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/>
            </a:lvl1pPr>
          </a:lstStyle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1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/>
            </a:lvl1pPr>
          </a:lstStyle>
          <a:p>
            <a:fld id="{22E7D5EE-2E43-4D49-B8E5-2A580577F814}" type="datetimeFigureOut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2021. 8. 23.</a:t>
            </a:fld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1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/>
            </a:lvl1pPr>
          </a:lstStyle>
          <a:p>
            <a:fld id="{78267275-433E-4180-814E-4B35236A27D3}" type="slidenum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‹#›</a:t>
            </a:fld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4274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1" y="1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BD4F877D-F0A5-4205-9556-3C835831EB80}" type="datetimeFigureOut">
              <a:rPr lang="ko-KR" altLang="en-US" smtClean="0"/>
              <a:pPr/>
              <a:t>2021. 8. 23.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3013"/>
            <a:ext cx="48434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2" tIns="45711" rIns="91422" bIns="45711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83308"/>
            <a:ext cx="5444490" cy="3913614"/>
          </a:xfrm>
          <a:prstGeom prst="rect">
            <a:avLst/>
          </a:prstGeom>
        </p:spPr>
        <p:txBody>
          <a:bodyPr vert="horz" lIns="91422" tIns="45711" rIns="91422" bIns="45711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1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B606E0C0-4448-4B11-841F-E807EB4C0F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925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2D89A-5C36-A74B-8634-759CCB63562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7645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06E0C0-4448-4B11-841F-E807EB4C0F9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579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06E0C0-4448-4B11-841F-E807EB4C0F9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4222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06E0C0-4448-4B11-841F-E807EB4C0F9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7865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001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925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7E56620-A404-4A48-9626-DE4D155CD2DC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21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7E56620-A404-4A48-9626-DE4D155CD2DC}" type="slidenum">
              <a:rPr kumimoji="1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87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11">
            <a:extLst>
              <a:ext uri="{FF2B5EF4-FFF2-40B4-BE49-F238E27FC236}">
                <a16:creationId xmlns:a16="http://schemas.microsoft.com/office/drawing/2014/main" id="{9E5F5DD0-B372-433D-8A89-6E1B32C8DB88}"/>
              </a:ext>
            </a:extLst>
          </p:cNvPr>
          <p:cNvSpPr/>
          <p:nvPr userDrawn="1"/>
        </p:nvSpPr>
        <p:spPr>
          <a:xfrm>
            <a:off x="344489" y="0"/>
            <a:ext cx="9217024" cy="3264094"/>
          </a:xfrm>
          <a:custGeom>
            <a:avLst/>
            <a:gdLst>
              <a:gd name="connsiteX0" fmla="*/ 0 w 9188410"/>
              <a:gd name="connsiteY0" fmla="*/ 0 h 3264094"/>
              <a:gd name="connsiteX1" fmla="*/ 9188410 w 9188410"/>
              <a:gd name="connsiteY1" fmla="*/ 0 h 3264094"/>
              <a:gd name="connsiteX2" fmla="*/ 9188410 w 9188410"/>
              <a:gd name="connsiteY2" fmla="*/ 2842669 h 3264094"/>
              <a:gd name="connsiteX3" fmla="*/ 9188410 w 9188410"/>
              <a:gd name="connsiteY3" fmla="*/ 2943332 h 3264094"/>
              <a:gd name="connsiteX4" fmla="*/ 8867648 w 9188410"/>
              <a:gd name="connsiteY4" fmla="*/ 3264094 h 3264094"/>
              <a:gd name="connsiteX5" fmla="*/ 320762 w 9188410"/>
              <a:gd name="connsiteY5" fmla="*/ 3264094 h 3264094"/>
              <a:gd name="connsiteX6" fmla="*/ 0 w 9188410"/>
              <a:gd name="connsiteY6" fmla="*/ 2943332 h 3264094"/>
              <a:gd name="connsiteX7" fmla="*/ 0 w 9188410"/>
              <a:gd name="connsiteY7" fmla="*/ 2842669 h 326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8410" h="3264094">
                <a:moveTo>
                  <a:pt x="0" y="0"/>
                </a:moveTo>
                <a:lnTo>
                  <a:pt x="9188410" y="0"/>
                </a:lnTo>
                <a:lnTo>
                  <a:pt x="9188410" y="2842669"/>
                </a:lnTo>
                <a:lnTo>
                  <a:pt x="9188410" y="2943332"/>
                </a:lnTo>
                <a:cubicBezTo>
                  <a:pt x="9188410" y="3120484"/>
                  <a:pt x="9044800" y="3264094"/>
                  <a:pt x="8867648" y="3264094"/>
                </a:cubicBezTo>
                <a:lnTo>
                  <a:pt x="320762" y="3264094"/>
                </a:lnTo>
                <a:cubicBezTo>
                  <a:pt x="143610" y="3264094"/>
                  <a:pt x="0" y="3120484"/>
                  <a:pt x="0" y="2943332"/>
                </a:cubicBezTo>
                <a:lnTo>
                  <a:pt x="0" y="284266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A11488-7C53-47B1-B39C-A13781E410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735" y="5753389"/>
            <a:ext cx="1364531" cy="69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18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,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11">
            <a:extLst>
              <a:ext uri="{FF2B5EF4-FFF2-40B4-BE49-F238E27FC236}">
                <a16:creationId xmlns:a16="http://schemas.microsoft.com/office/drawing/2014/main" id="{61623B2D-0D97-4CA9-BF1C-81A61B58B56A}"/>
              </a:ext>
            </a:extLst>
          </p:cNvPr>
          <p:cNvSpPr/>
          <p:nvPr userDrawn="1"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8DD2393-1091-4A2D-83D0-2285335296E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C2AD27-FA0D-401B-B395-3CF7B5985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5752C0E-4C47-4EEE-9FA3-9A0F3C622A39}"/>
              </a:ext>
            </a:extLst>
          </p:cNvPr>
          <p:cNvCxnSpPr/>
          <p:nvPr userDrawn="1"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94D915A1-420D-4A4B-85A7-5C6488B5DE6E}"/>
              </a:ext>
            </a:extLst>
          </p:cNvPr>
          <p:cNvSpPr txBox="1">
            <a:spLocks/>
          </p:cNvSpPr>
          <p:nvPr userDrawn="1"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15E3669-1AC3-4F17-96DA-6583AB8F59D7}"/>
              </a:ext>
            </a:extLst>
          </p:cNvPr>
          <p:cNvCxnSpPr/>
          <p:nvPr userDrawn="1"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599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 userDrawn="1"/>
        </p:nvSpPr>
        <p:spPr>
          <a:xfrm>
            <a:off x="152932" y="1"/>
            <a:ext cx="9753068" cy="620687"/>
          </a:xfrm>
          <a:custGeom>
            <a:avLst/>
            <a:gdLst>
              <a:gd name="connsiteX0" fmla="*/ 0 w 9753068"/>
              <a:gd name="connsiteY0" fmla="*/ 0 h 844827"/>
              <a:gd name="connsiteX1" fmla="*/ 9753068 w 9753068"/>
              <a:gd name="connsiteY1" fmla="*/ 0 h 844827"/>
              <a:gd name="connsiteX2" fmla="*/ 9753068 w 9753068"/>
              <a:gd name="connsiteY2" fmla="*/ 844827 h 844827"/>
              <a:gd name="connsiteX3" fmla="*/ 216044 w 9753068"/>
              <a:gd name="connsiteY3" fmla="*/ 844827 h 844827"/>
              <a:gd name="connsiteX4" fmla="*/ 0 w 9753068"/>
              <a:gd name="connsiteY4" fmla="*/ 628783 h 844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53068" h="844827">
                <a:moveTo>
                  <a:pt x="0" y="0"/>
                </a:moveTo>
                <a:lnTo>
                  <a:pt x="9753068" y="0"/>
                </a:lnTo>
                <a:lnTo>
                  <a:pt x="9753068" y="844827"/>
                </a:lnTo>
                <a:lnTo>
                  <a:pt x="216044" y="844827"/>
                </a:lnTo>
                <a:cubicBezTo>
                  <a:pt x="96726" y="844827"/>
                  <a:pt x="0" y="748101"/>
                  <a:pt x="0" y="628783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E71353C-5011-4F2D-96E6-D1AE2B76F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8084" y="116362"/>
            <a:ext cx="9349831" cy="490066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>
              <a:defRPr lang="ko-KR" altLang="en-US" sz="2000" b="1" kern="1200" baseline="0" dirty="0">
                <a:ln>
                  <a:solidFill>
                    <a:srgbClr val="E5DDD0">
                      <a:alpha val="0"/>
                    </a:srgb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페이지 제목 편집</a:t>
            </a:r>
          </a:p>
        </p:txBody>
      </p:sp>
      <p:pic>
        <p:nvPicPr>
          <p:cNvPr id="12" name="Picture 2" descr="D:\Work\- SK logo\SK 주식회사 c&amp;c\SK주식회사_C_C.png">
            <a:extLst>
              <a:ext uri="{FF2B5EF4-FFF2-40B4-BE49-F238E27FC236}">
                <a16:creationId xmlns:a16="http://schemas.microsoft.com/office/drawing/2014/main" id="{483571BF-89E6-4FCF-B3D0-8A4F472CB1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3" y="6553195"/>
            <a:ext cx="471196" cy="26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BEEBCBE8-1FE1-455B-85EF-8B0CEED7C8DF}"/>
              </a:ext>
            </a:extLst>
          </p:cNvPr>
          <p:cNvSpPr txBox="1">
            <a:spLocks/>
          </p:cNvSpPr>
          <p:nvPr userDrawn="1"/>
        </p:nvSpPr>
        <p:spPr>
          <a:xfrm>
            <a:off x="9104350" y="6571604"/>
            <a:ext cx="781198" cy="249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97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Page </a:t>
            </a:r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kumimoji="1" lang="en-US" altLang="ko-KR" sz="800" b="0" dirty="0">
                <a:solidFill>
                  <a:srgbClr val="C00000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| </a:t>
            </a:r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fld id="{C0DC42CE-27A7-4240-9189-CD7B99266FE2}" type="slidenum">
              <a:rPr kumimoji="1" lang="ko-KR" altLang="en-US" sz="800" b="1" kern="1200" smtClean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pPr algn="l"/>
              <a:t>‹#›</a:t>
            </a:fld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0667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_헤드라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 userDrawn="1"/>
        </p:nvSpPr>
        <p:spPr>
          <a:xfrm>
            <a:off x="152932" y="1"/>
            <a:ext cx="9753068" cy="620687"/>
          </a:xfrm>
          <a:custGeom>
            <a:avLst/>
            <a:gdLst>
              <a:gd name="connsiteX0" fmla="*/ 0 w 9753068"/>
              <a:gd name="connsiteY0" fmla="*/ 0 h 844827"/>
              <a:gd name="connsiteX1" fmla="*/ 9753068 w 9753068"/>
              <a:gd name="connsiteY1" fmla="*/ 0 h 844827"/>
              <a:gd name="connsiteX2" fmla="*/ 9753068 w 9753068"/>
              <a:gd name="connsiteY2" fmla="*/ 844827 h 844827"/>
              <a:gd name="connsiteX3" fmla="*/ 216044 w 9753068"/>
              <a:gd name="connsiteY3" fmla="*/ 844827 h 844827"/>
              <a:gd name="connsiteX4" fmla="*/ 0 w 9753068"/>
              <a:gd name="connsiteY4" fmla="*/ 628783 h 844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53068" h="844827">
                <a:moveTo>
                  <a:pt x="0" y="0"/>
                </a:moveTo>
                <a:lnTo>
                  <a:pt x="9753068" y="0"/>
                </a:lnTo>
                <a:lnTo>
                  <a:pt x="9753068" y="844827"/>
                </a:lnTo>
                <a:lnTo>
                  <a:pt x="216044" y="844827"/>
                </a:lnTo>
                <a:cubicBezTo>
                  <a:pt x="96726" y="844827"/>
                  <a:pt x="0" y="748101"/>
                  <a:pt x="0" y="628783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E71353C-5011-4F2D-96E6-D1AE2B76F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8084" y="116362"/>
            <a:ext cx="9349831" cy="490066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>
              <a:defRPr lang="ko-KR" altLang="en-US" sz="2000" b="1" kern="1200" baseline="0" dirty="0">
                <a:ln>
                  <a:solidFill>
                    <a:srgbClr val="E5DDD0">
                      <a:alpha val="0"/>
                    </a:srgb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페이지 제목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7B77FF7D-4788-4A15-BC75-0C0971D1A0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73051" y="692699"/>
            <a:ext cx="9359900" cy="360038"/>
          </a:xfrm>
          <a:prstGeom prst="rect">
            <a:avLst/>
          </a:prstGeom>
        </p:spPr>
        <p:txBody>
          <a:bodyPr>
            <a:scene3d>
              <a:camera prst="orthographicFront"/>
              <a:lightRig rig="threePt" dir="t"/>
            </a:scene3d>
            <a:sp3d>
              <a:bevelT w="1270"/>
            </a:sp3d>
          </a:bodyPr>
          <a:lstStyle>
            <a:lvl1pPr marL="0" indent="0" algn="ctr">
              <a:buNone/>
              <a:defRPr kumimoji="0" lang="ko-KR" altLang="en-US" sz="1600" i="0" u="none" strike="noStrike" kern="1200" cap="none" spc="-50" normalizeH="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pPr lvl="0"/>
            <a:r>
              <a:rPr lang="ko-KR" altLang="en-US" dirty="0"/>
              <a:t>페이지 헤드라인 카피를 편집합니다</a:t>
            </a:r>
          </a:p>
        </p:txBody>
      </p:sp>
      <p:pic>
        <p:nvPicPr>
          <p:cNvPr id="12" name="Picture 2" descr="D:\Work\- SK logo\SK 주식회사 c&amp;c\SK주식회사_C_C.png">
            <a:extLst>
              <a:ext uri="{FF2B5EF4-FFF2-40B4-BE49-F238E27FC236}">
                <a16:creationId xmlns:a16="http://schemas.microsoft.com/office/drawing/2014/main" id="{483571BF-89E6-4FCF-B3D0-8A4F472CB1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3" y="6553195"/>
            <a:ext cx="471196" cy="26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슬라이드 번호 개체 틀 5">
            <a:extLst>
              <a:ext uri="{FF2B5EF4-FFF2-40B4-BE49-F238E27FC236}">
                <a16:creationId xmlns:a16="http://schemas.microsoft.com/office/drawing/2014/main" id="{3FEC92E9-2BAE-427D-ABB7-3A833CCD988D}"/>
              </a:ext>
            </a:extLst>
          </p:cNvPr>
          <p:cNvSpPr txBox="1">
            <a:spLocks/>
          </p:cNvSpPr>
          <p:nvPr userDrawn="1"/>
        </p:nvSpPr>
        <p:spPr>
          <a:xfrm>
            <a:off x="9104350" y="6571604"/>
            <a:ext cx="781198" cy="249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97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Page </a:t>
            </a:r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kumimoji="1" lang="en-US" altLang="ko-KR" sz="800" b="0" dirty="0">
                <a:solidFill>
                  <a:srgbClr val="C00000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| </a:t>
            </a:r>
            <a:r>
              <a:rPr kumimoji="1" lang="en-US" altLang="ko-KR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  <a:fld id="{C0DC42CE-27A7-4240-9189-CD7B99266FE2}" type="slidenum">
              <a:rPr kumimoji="1" lang="ko-KR" altLang="en-US" sz="800" b="1" kern="1200" smtClean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pPr algn="l"/>
              <a:t>‹#›</a:t>
            </a:fld>
            <a:r>
              <a:rPr kumimoji="1" lang="ko-KR" altLang="en-US" sz="800" b="1" kern="1200" dirty="0">
                <a:solidFill>
                  <a:prstClr val="black"/>
                </a:solidFill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892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11">
            <a:extLst>
              <a:ext uri="{FF2B5EF4-FFF2-40B4-BE49-F238E27FC236}">
                <a16:creationId xmlns:a16="http://schemas.microsoft.com/office/drawing/2014/main" id="{3D332C38-F3DE-476A-82A4-4E21C3FFA337}"/>
              </a:ext>
            </a:extLst>
          </p:cNvPr>
          <p:cNvSpPr/>
          <p:nvPr userDrawn="1"/>
        </p:nvSpPr>
        <p:spPr>
          <a:xfrm flipV="1">
            <a:off x="2578373" y="0"/>
            <a:ext cx="4749253" cy="6501274"/>
          </a:xfrm>
          <a:custGeom>
            <a:avLst/>
            <a:gdLst>
              <a:gd name="connsiteX0" fmla="*/ 11606 w 4562969"/>
              <a:gd name="connsiteY0" fmla="*/ 6489700 h 6489700"/>
              <a:gd name="connsiteX1" fmla="*/ 4562969 w 4562969"/>
              <a:gd name="connsiteY1" fmla="*/ 6489700 h 6489700"/>
              <a:gd name="connsiteX2" fmla="*/ 4562969 w 4562969"/>
              <a:gd name="connsiteY2" fmla="*/ 303286 h 6489700"/>
              <a:gd name="connsiteX3" fmla="*/ 4259683 w 4562969"/>
              <a:gd name="connsiteY3" fmla="*/ 0 h 6489700"/>
              <a:gd name="connsiteX4" fmla="*/ 11606 w 4562969"/>
              <a:gd name="connsiteY4" fmla="*/ 0 h 6489700"/>
              <a:gd name="connsiteX5" fmla="*/ 0 w 4562969"/>
              <a:gd name="connsiteY5" fmla="*/ 319502 h 6489700"/>
              <a:gd name="connsiteX6" fmla="*/ 11606 w 4562969"/>
              <a:gd name="connsiteY6" fmla="*/ 6489700 h 6489700"/>
              <a:gd name="connsiteX0" fmla="*/ 162076 w 4713439"/>
              <a:gd name="connsiteY0" fmla="*/ 6489700 h 6489700"/>
              <a:gd name="connsiteX1" fmla="*/ 4713439 w 4713439"/>
              <a:gd name="connsiteY1" fmla="*/ 6489700 h 6489700"/>
              <a:gd name="connsiteX2" fmla="*/ 4713439 w 4713439"/>
              <a:gd name="connsiteY2" fmla="*/ 303286 h 6489700"/>
              <a:gd name="connsiteX3" fmla="*/ 4410153 w 4713439"/>
              <a:gd name="connsiteY3" fmla="*/ 0 h 6489700"/>
              <a:gd name="connsiteX4" fmla="*/ 162076 w 4713439"/>
              <a:gd name="connsiteY4" fmla="*/ 0 h 6489700"/>
              <a:gd name="connsiteX5" fmla="*/ 0 w 4713439"/>
              <a:gd name="connsiteY5" fmla="*/ 284778 h 6489700"/>
              <a:gd name="connsiteX6" fmla="*/ 162076 w 4713439"/>
              <a:gd name="connsiteY6" fmla="*/ 6489700 h 6489700"/>
              <a:gd name="connsiteX0" fmla="*/ 196800 w 4748163"/>
              <a:gd name="connsiteY0" fmla="*/ 6489700 h 6489700"/>
              <a:gd name="connsiteX1" fmla="*/ 4748163 w 4748163"/>
              <a:gd name="connsiteY1" fmla="*/ 6489700 h 6489700"/>
              <a:gd name="connsiteX2" fmla="*/ 4748163 w 4748163"/>
              <a:gd name="connsiteY2" fmla="*/ 303286 h 6489700"/>
              <a:gd name="connsiteX3" fmla="*/ 4444877 w 4748163"/>
              <a:gd name="connsiteY3" fmla="*/ 0 h 6489700"/>
              <a:gd name="connsiteX4" fmla="*/ 196800 w 4748163"/>
              <a:gd name="connsiteY4" fmla="*/ 0 h 6489700"/>
              <a:gd name="connsiteX5" fmla="*/ 0 w 4748163"/>
              <a:gd name="connsiteY5" fmla="*/ 273204 h 6489700"/>
              <a:gd name="connsiteX6" fmla="*/ 196800 w 4748163"/>
              <a:gd name="connsiteY6" fmla="*/ 6489700 h 6489700"/>
              <a:gd name="connsiteX0" fmla="*/ 196800 w 4748163"/>
              <a:gd name="connsiteY0" fmla="*/ 6489700 h 6489700"/>
              <a:gd name="connsiteX1" fmla="*/ 4748163 w 4748163"/>
              <a:gd name="connsiteY1" fmla="*/ 6489700 h 6489700"/>
              <a:gd name="connsiteX2" fmla="*/ 4748163 w 4748163"/>
              <a:gd name="connsiteY2" fmla="*/ 303286 h 6489700"/>
              <a:gd name="connsiteX3" fmla="*/ 4444877 w 4748163"/>
              <a:gd name="connsiteY3" fmla="*/ 0 h 6489700"/>
              <a:gd name="connsiteX4" fmla="*/ 196800 w 4748163"/>
              <a:gd name="connsiteY4" fmla="*/ 0 h 6489700"/>
              <a:gd name="connsiteX5" fmla="*/ 0 w 4748163"/>
              <a:gd name="connsiteY5" fmla="*/ 273204 h 6489700"/>
              <a:gd name="connsiteX6" fmla="*/ 196800 w 4748163"/>
              <a:gd name="connsiteY6" fmla="*/ 6489700 h 6489700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96800 w 4748163"/>
              <a:gd name="connsiteY0" fmla="*/ 6501274 h 6501274"/>
              <a:gd name="connsiteX1" fmla="*/ 4748163 w 4748163"/>
              <a:gd name="connsiteY1" fmla="*/ 6501274 h 6501274"/>
              <a:gd name="connsiteX2" fmla="*/ 4748163 w 4748163"/>
              <a:gd name="connsiteY2" fmla="*/ 314860 h 6501274"/>
              <a:gd name="connsiteX3" fmla="*/ 4444877 w 4748163"/>
              <a:gd name="connsiteY3" fmla="*/ 11574 h 6501274"/>
              <a:gd name="connsiteX4" fmla="*/ 358845 w 4748163"/>
              <a:gd name="connsiteY4" fmla="*/ 0 h 6501274"/>
              <a:gd name="connsiteX5" fmla="*/ 0 w 4748163"/>
              <a:gd name="connsiteY5" fmla="*/ 284778 h 6501274"/>
              <a:gd name="connsiteX6" fmla="*/ 196800 w 4748163"/>
              <a:gd name="connsiteY6" fmla="*/ 6501274 h 6501274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84778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400525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96353 h 6512849"/>
              <a:gd name="connsiteX6" fmla="*/ 1120 w 4749253"/>
              <a:gd name="connsiteY6" fmla="*/ 6512849 h 6512849"/>
              <a:gd name="connsiteX0" fmla="*/ 1120 w 4749253"/>
              <a:gd name="connsiteY0" fmla="*/ 6512849 h 6512849"/>
              <a:gd name="connsiteX1" fmla="*/ 4749253 w 4749253"/>
              <a:gd name="connsiteY1" fmla="*/ 6501274 h 6512849"/>
              <a:gd name="connsiteX2" fmla="*/ 4749253 w 4749253"/>
              <a:gd name="connsiteY2" fmla="*/ 314860 h 6512849"/>
              <a:gd name="connsiteX3" fmla="*/ 4445967 w 4749253"/>
              <a:gd name="connsiteY3" fmla="*/ 11574 h 6512849"/>
              <a:gd name="connsiteX4" fmla="*/ 359935 w 4749253"/>
              <a:gd name="connsiteY4" fmla="*/ 0 h 6512849"/>
              <a:gd name="connsiteX5" fmla="*/ 1090 w 4749253"/>
              <a:gd name="connsiteY5" fmla="*/ 296353 h 6512849"/>
              <a:gd name="connsiteX6" fmla="*/ 1120 w 4749253"/>
              <a:gd name="connsiteY6" fmla="*/ 6512849 h 6512849"/>
              <a:gd name="connsiteX0" fmla="*/ 1120 w 4749253"/>
              <a:gd name="connsiteY0" fmla="*/ 6501274 h 6501274"/>
              <a:gd name="connsiteX1" fmla="*/ 4749253 w 4749253"/>
              <a:gd name="connsiteY1" fmla="*/ 6501274 h 6501274"/>
              <a:gd name="connsiteX2" fmla="*/ 4749253 w 4749253"/>
              <a:gd name="connsiteY2" fmla="*/ 314860 h 6501274"/>
              <a:gd name="connsiteX3" fmla="*/ 4445967 w 4749253"/>
              <a:gd name="connsiteY3" fmla="*/ 11574 h 6501274"/>
              <a:gd name="connsiteX4" fmla="*/ 359935 w 4749253"/>
              <a:gd name="connsiteY4" fmla="*/ 0 h 6501274"/>
              <a:gd name="connsiteX5" fmla="*/ 1090 w 4749253"/>
              <a:gd name="connsiteY5" fmla="*/ 296353 h 6501274"/>
              <a:gd name="connsiteX6" fmla="*/ 1120 w 4749253"/>
              <a:gd name="connsiteY6" fmla="*/ 6501274 h 650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9253" h="6501274">
                <a:moveTo>
                  <a:pt x="1120" y="6501274"/>
                </a:moveTo>
                <a:lnTo>
                  <a:pt x="4749253" y="6501274"/>
                </a:lnTo>
                <a:lnTo>
                  <a:pt x="4749253" y="314860"/>
                </a:lnTo>
                <a:cubicBezTo>
                  <a:pt x="4749253" y="147360"/>
                  <a:pt x="4613467" y="11574"/>
                  <a:pt x="4445967" y="11574"/>
                </a:cubicBezTo>
                <a:lnTo>
                  <a:pt x="359935" y="0"/>
                </a:lnTo>
                <a:cubicBezTo>
                  <a:pt x="340634" y="10045"/>
                  <a:pt x="20391" y="8516"/>
                  <a:pt x="1090" y="296353"/>
                </a:cubicBezTo>
                <a:cubicBezTo>
                  <a:pt x="4959" y="2353086"/>
                  <a:pt x="-2749" y="4444541"/>
                  <a:pt x="1120" y="6501274"/>
                </a:cubicBez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B1EA142-6F3F-4EF3-ABAB-42958F94F6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437" y="3607727"/>
            <a:ext cx="857248" cy="439674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07CB342-F4FB-4285-9D2E-E87F1E34E7ED}"/>
              </a:ext>
            </a:extLst>
          </p:cNvPr>
          <p:cNvCxnSpPr/>
          <p:nvPr userDrawn="1"/>
        </p:nvCxnSpPr>
        <p:spPr>
          <a:xfrm>
            <a:off x="3044788" y="3430076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0056A81E-AFCB-4B72-AC65-2B523FAADF36}"/>
              </a:ext>
            </a:extLst>
          </p:cNvPr>
          <p:cNvSpPr txBox="1">
            <a:spLocks/>
          </p:cNvSpPr>
          <p:nvPr userDrawn="1"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C8659AF-E7A1-4A04-91B1-C9F631C4F567}"/>
              </a:ext>
            </a:extLst>
          </p:cNvPr>
          <p:cNvCxnSpPr/>
          <p:nvPr userDrawn="1"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82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943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8" r:id="rId2"/>
    <p:sldLayoutId id="2147483689" r:id="rId3"/>
    <p:sldLayoutId id="2147483687" r:id="rId4"/>
    <p:sldLayoutId id="2147483680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KoPub돋움체 Medium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KoPub돋움체 Medium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MF-skcc/AMF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152800" y="3626846"/>
            <a:ext cx="3312367" cy="648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3867" tIns="46938" rIns="93867" bIns="46938">
            <a:spAutoFit/>
          </a:bodyPr>
          <a:lstStyle/>
          <a:p>
            <a:pPr marL="0" marR="0" lvl="0" indent="0" algn="ctr" defTabSz="9379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Digital</a:t>
            </a:r>
            <a:r>
              <a:rPr lang="ko-KR" altLang="en-US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Process</a:t>
            </a:r>
            <a:r>
              <a:rPr lang="ko-KR" altLang="en-US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혁신담당</a:t>
            </a:r>
            <a:endParaRPr lang="en-US" altLang="ko-KR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marR="0" lvl="0" indent="0" algn="ctr" defTabSz="9379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i="0" u="none" strike="noStrike" kern="1200" cap="none" spc="0" normalizeH="0" baseline="0" noProof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조은숙</a:t>
            </a:r>
            <a:endParaRPr kumimoji="0" lang="en-US" altLang="ko-KR" i="0" u="none" strike="noStrike" kern="1200" cap="none" spc="0" normalizeH="0" baseline="0" noProof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C28A6-C7D2-471F-BDDA-71E1B3A2A6D3}"/>
              </a:ext>
            </a:extLst>
          </p:cNvPr>
          <p:cNvSpPr txBox="1"/>
          <p:nvPr/>
        </p:nvSpPr>
        <p:spPr>
          <a:xfrm>
            <a:off x="0" y="1675818"/>
            <a:ext cx="9906000" cy="600164"/>
          </a:xfrm>
          <a:prstGeom prst="rect">
            <a:avLst/>
          </a:prstGeom>
          <a:noFill/>
        </p:spPr>
        <p:txBody>
          <a:bodyPr wrap="square" lIns="45720" tIns="22860" rIns="45720" bIns="22860" rtlCol="0">
            <a:spAutoFit/>
          </a:bodyPr>
          <a:lstStyle/>
          <a:p>
            <a:pPr algn="ctr"/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A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pplication </a:t>
            </a:r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M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odernization </a:t>
            </a:r>
            <a:r>
              <a:rPr lang="en-US" altLang="ko-KR" sz="36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F</a:t>
            </a:r>
            <a:r>
              <a:rPr lang="en-US" altLang="ko-KR" sz="2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actory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8147961-7F10-4A2D-B0B6-5944C6478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83804"/>
            <a:ext cx="9906000" cy="649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marL="0" marR="0" lvl="0" indent="0" algn="ctr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0" u="none" strike="noStrike" kern="1200" cap="none" spc="0" normalizeH="0" baseline="0" noProof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Scrum Team </a:t>
            </a:r>
            <a:r>
              <a:rPr kumimoji="0" lang="en-US" altLang="ko-KR" sz="3600" b="1" i="0" u="none" strike="noStrike" kern="1200" cap="none" spc="0" normalizeH="0" baseline="0" noProof="0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구성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 &amp; Team Building</a:t>
            </a:r>
            <a:endParaRPr kumimoji="0" lang="ko-KR" altLang="en-US" sz="3600" b="1" i="0" u="none" strike="noStrike" kern="1200" cap="none" spc="0" normalizeH="0" baseline="0" noProof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5260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F204E144-7CF6-4F73-99A7-65A81BC45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소개하기</a:t>
            </a:r>
          </a:p>
        </p:txBody>
      </p:sp>
      <p:pic>
        <p:nvPicPr>
          <p:cNvPr id="1027" name="Picture 3" descr="C:\Users\SKCC\Desktop\심상준_20170913_131842_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2" b="24718"/>
          <a:stretch/>
        </p:blipFill>
        <p:spPr bwMode="auto">
          <a:xfrm>
            <a:off x="5282108" y="2384884"/>
            <a:ext cx="4135388" cy="384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552662" y="3429000"/>
            <a:ext cx="5570802" cy="2196235"/>
            <a:chOff x="453640" y="3983128"/>
            <a:chExt cx="3812145" cy="1948768"/>
          </a:xfrm>
        </p:grpSpPr>
        <p:sp>
          <p:nvSpPr>
            <p:cNvPr id="2" name="직사각형 1"/>
            <p:cNvSpPr/>
            <p:nvPr/>
          </p:nvSpPr>
          <p:spPr>
            <a:xfrm>
              <a:off x="453640" y="3983128"/>
              <a:ext cx="1907642" cy="972108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latinLnBrk="0"/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1. </a:t>
              </a:r>
              <a:r>
                <a:rPr lang="ko-KR" altLang="en-US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과거 어떤 업무들을 하셨었나요</a:t>
              </a:r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?</a:t>
              </a:r>
              <a:endParaRPr lang="ko-KR" altLang="en-US" b="1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358143" y="3983128"/>
              <a:ext cx="1907642" cy="972108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latinLnBrk="0"/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2. </a:t>
              </a:r>
              <a:r>
                <a:rPr lang="ko-KR" altLang="en-US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최근 개인의 관심사는 무엇인가요</a:t>
              </a:r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?</a:t>
              </a:r>
              <a:endParaRPr lang="ko-KR" altLang="en-US" b="1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53640" y="4959788"/>
              <a:ext cx="1907642" cy="972108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latinLnBrk="0"/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3. A.M.F. </a:t>
              </a:r>
              <a:r>
                <a:rPr lang="ko-KR" altLang="en-US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프로그램을 통해서 기대하는 바는 </a:t>
              </a:r>
              <a:r>
                <a:rPr lang="ko-KR" altLang="en-US" b="1" dirty="0" err="1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엇인가요</a:t>
              </a:r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?</a:t>
              </a:r>
              <a:endParaRPr lang="ko-KR" altLang="en-US" b="1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358143" y="4959788"/>
              <a:ext cx="1907642" cy="972108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latinLnBrk="0"/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4. A.M.F.</a:t>
              </a:r>
              <a:r>
                <a:rPr lang="ko-KR" altLang="en-US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에 참여하는 각오 한마디</a:t>
              </a:r>
              <a:r>
                <a:rPr lang="en-US" altLang="ko-KR" b="1" dirty="0">
                  <a:solidFill>
                    <a:schemeClr val="tx1"/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.</a:t>
              </a:r>
              <a:endParaRPr lang="ko-KR" altLang="en-US" b="1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FE548D6-DDA4-41C5-8D13-81AFC039F091}"/>
              </a:ext>
            </a:extLst>
          </p:cNvPr>
          <p:cNvSpPr/>
          <p:nvPr/>
        </p:nvSpPr>
        <p:spPr>
          <a:xfrm>
            <a:off x="552662" y="1016742"/>
            <a:ext cx="5570802" cy="2196234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 latinLnBrk="0"/>
            <a:r>
              <a:rPr lang="en-US" altLang="ko-KR" sz="6000" dirty="0">
                <a:solidFill>
                  <a:schemeClr val="tx1"/>
                </a:solidFill>
                <a:latin typeface="Segoe Print" panose="02000600000000000000" pitchFamily="2" charset="0"/>
              </a:rPr>
              <a:t>Magaret</a:t>
            </a:r>
            <a:endParaRPr lang="ko-KR" altLang="en-US" sz="6000" dirty="0">
              <a:solidFill>
                <a:schemeClr val="tx1"/>
              </a:solidFill>
              <a:latin typeface="Segoe Print" panose="020006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3DF0A8-2A56-4B2D-8F33-4E839B40621E}"/>
              </a:ext>
            </a:extLst>
          </p:cNvPr>
          <p:cNvSpPr txBox="1"/>
          <p:nvPr/>
        </p:nvSpPr>
        <p:spPr>
          <a:xfrm>
            <a:off x="4843526" y="266154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조은숙</a:t>
            </a:r>
          </a:p>
        </p:txBody>
      </p:sp>
      <p:sp>
        <p:nvSpPr>
          <p:cNvPr id="11" name="모서리가 둥근 직사각형 15">
            <a:extLst>
              <a:ext uri="{FF2B5EF4-FFF2-40B4-BE49-F238E27FC236}">
                <a16:creationId xmlns:a16="http://schemas.microsoft.com/office/drawing/2014/main" id="{A9BC2451-AD7B-42E3-9979-5C636EF22632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20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730A7E6-B15F-ED4E-8142-E93D0A47D01A}"/>
              </a:ext>
            </a:extLst>
          </p:cNvPr>
          <p:cNvSpPr/>
          <p:nvPr/>
        </p:nvSpPr>
        <p:spPr>
          <a:xfrm rot="20425534">
            <a:off x="3184836" y="1191996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Segoe Print" panose="02000600000000000000" pitchFamily="2" charset="0"/>
              </a:rPr>
              <a:t>r</a:t>
            </a:r>
            <a:endParaRPr lang="ko-Kore-KR" altLang="en-US" sz="2400" dirty="0"/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id="{1CB65584-7F4D-364F-941E-EE4A30A89455}"/>
              </a:ext>
            </a:extLst>
          </p:cNvPr>
          <p:cNvSpPr/>
          <p:nvPr/>
        </p:nvSpPr>
        <p:spPr>
          <a:xfrm>
            <a:off x="2948683" y="1530841"/>
            <a:ext cx="308225" cy="308233"/>
          </a:xfrm>
          <a:custGeom>
            <a:avLst/>
            <a:gdLst>
              <a:gd name="connsiteX0" fmla="*/ 0 w 308225"/>
              <a:gd name="connsiteY0" fmla="*/ 308233 h 308233"/>
              <a:gd name="connsiteX1" fmla="*/ 20548 w 308225"/>
              <a:gd name="connsiteY1" fmla="*/ 236314 h 308233"/>
              <a:gd name="connsiteX2" fmla="*/ 41097 w 308225"/>
              <a:gd name="connsiteY2" fmla="*/ 215766 h 308233"/>
              <a:gd name="connsiteX3" fmla="*/ 82193 w 308225"/>
              <a:gd name="connsiteY3" fmla="*/ 164395 h 308233"/>
              <a:gd name="connsiteX4" fmla="*/ 92468 w 308225"/>
              <a:gd name="connsiteY4" fmla="*/ 133572 h 308233"/>
              <a:gd name="connsiteX5" fmla="*/ 154113 w 308225"/>
              <a:gd name="connsiteY5" fmla="*/ 102750 h 308233"/>
              <a:gd name="connsiteX6" fmla="*/ 215757 w 308225"/>
              <a:gd name="connsiteY6" fmla="*/ 113024 h 308233"/>
              <a:gd name="connsiteX7" fmla="*/ 205483 w 308225"/>
              <a:gd name="connsiteY7" fmla="*/ 174669 h 308233"/>
              <a:gd name="connsiteX8" fmla="*/ 143838 w 308225"/>
              <a:gd name="connsiteY8" fmla="*/ 205492 h 308233"/>
              <a:gd name="connsiteX9" fmla="*/ 113016 w 308225"/>
              <a:gd name="connsiteY9" fmla="*/ 195217 h 308233"/>
              <a:gd name="connsiteX10" fmla="*/ 143838 w 308225"/>
              <a:gd name="connsiteY10" fmla="*/ 92476 h 308233"/>
              <a:gd name="connsiteX11" fmla="*/ 184935 w 308225"/>
              <a:gd name="connsiteY11" fmla="*/ 51379 h 308233"/>
              <a:gd name="connsiteX12" fmla="*/ 215757 w 308225"/>
              <a:gd name="connsiteY12" fmla="*/ 41105 h 308233"/>
              <a:gd name="connsiteX13" fmla="*/ 236306 w 308225"/>
              <a:gd name="connsiteY13" fmla="*/ 20557 h 308233"/>
              <a:gd name="connsiteX14" fmla="*/ 308225 w 308225"/>
              <a:gd name="connsiteY14" fmla="*/ 8 h 308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8225" h="308233">
                <a:moveTo>
                  <a:pt x="0" y="308233"/>
                </a:moveTo>
                <a:cubicBezTo>
                  <a:pt x="6849" y="284260"/>
                  <a:pt x="10422" y="259097"/>
                  <a:pt x="20548" y="236314"/>
                </a:cubicBezTo>
                <a:cubicBezTo>
                  <a:pt x="24482" y="227462"/>
                  <a:pt x="36113" y="224072"/>
                  <a:pt x="41097" y="215766"/>
                </a:cubicBezTo>
                <a:cubicBezTo>
                  <a:pt x="74183" y="160624"/>
                  <a:pt x="20803" y="205321"/>
                  <a:pt x="82193" y="164395"/>
                </a:cubicBezTo>
                <a:cubicBezTo>
                  <a:pt x="85618" y="154121"/>
                  <a:pt x="85702" y="142029"/>
                  <a:pt x="92468" y="133572"/>
                </a:cubicBezTo>
                <a:cubicBezTo>
                  <a:pt x="106953" y="115466"/>
                  <a:pt x="133808" y="109518"/>
                  <a:pt x="154113" y="102750"/>
                </a:cubicBezTo>
                <a:cubicBezTo>
                  <a:pt x="174661" y="106175"/>
                  <a:pt x="203649" y="96073"/>
                  <a:pt x="215757" y="113024"/>
                </a:cubicBezTo>
                <a:cubicBezTo>
                  <a:pt x="227865" y="129976"/>
                  <a:pt x="214799" y="156036"/>
                  <a:pt x="205483" y="174669"/>
                </a:cubicBezTo>
                <a:cubicBezTo>
                  <a:pt x="197517" y="190601"/>
                  <a:pt x="158425" y="200629"/>
                  <a:pt x="143838" y="205492"/>
                </a:cubicBezTo>
                <a:cubicBezTo>
                  <a:pt x="133564" y="202067"/>
                  <a:pt x="115643" y="205724"/>
                  <a:pt x="113016" y="195217"/>
                </a:cubicBezTo>
                <a:cubicBezTo>
                  <a:pt x="103744" y="158129"/>
                  <a:pt x="120714" y="119454"/>
                  <a:pt x="143838" y="92476"/>
                </a:cubicBezTo>
                <a:cubicBezTo>
                  <a:pt x="156446" y="77767"/>
                  <a:pt x="166556" y="57505"/>
                  <a:pt x="184935" y="51379"/>
                </a:cubicBezTo>
                <a:lnTo>
                  <a:pt x="215757" y="41105"/>
                </a:lnTo>
                <a:cubicBezTo>
                  <a:pt x="222607" y="34256"/>
                  <a:pt x="227642" y="24889"/>
                  <a:pt x="236306" y="20557"/>
                </a:cubicBezTo>
                <a:cubicBezTo>
                  <a:pt x="279570" y="-1075"/>
                  <a:pt x="279711" y="8"/>
                  <a:pt x="308225" y="8"/>
                </a:cubicBezTo>
              </a:path>
            </a:pathLst>
          </a:cu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9829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8AD6F-CE18-43E3-9950-2DBA76E2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/>
              <a:t>ICE </a:t>
            </a:r>
            <a:r>
              <a:rPr lang="en-US" altLang="ko-KR" dirty="0"/>
              <a:t>Breaking - </a:t>
            </a:r>
            <a:r>
              <a:rPr lang="ko-KR" altLang="en-US" dirty="0" err="1"/>
              <a:t>종이탑</a:t>
            </a:r>
            <a:r>
              <a:rPr lang="ko-KR" altLang="en-US" dirty="0"/>
              <a:t> 쌓기 </a:t>
            </a:r>
            <a:r>
              <a:rPr lang="en-US" altLang="ko-KR" dirty="0"/>
              <a:t>#1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68206" y="2188198"/>
            <a:ext cx="8193206" cy="3329034"/>
          </a:xfrm>
          <a:prstGeom prst="rect">
            <a:avLst/>
          </a:prstGeom>
          <a:noFill/>
          <a:ln>
            <a:noFill/>
          </a:ln>
        </p:spPr>
        <p:txBody>
          <a:bodyPr wrap="square" lIns="91429" tIns="45715" rIns="91429" bIns="45715" rtlCol="0" anchor="t" anchorCtr="0">
            <a:noAutofit/>
          </a:bodyPr>
          <a:lstStyle/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A4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용지는 팀당 최대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50장까지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사용가능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시간은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풀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테잎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가위등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사용금지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오로지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손으로만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..)</a:t>
            </a: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종이를 접거나 찢는 것은 가능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완성 후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10초이상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서서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견뎌야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함</a:t>
            </a: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탑을 가장 높이 쌓는 팀이 승리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6743B0-A4CC-4150-B75F-E509D1701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983" y="1985663"/>
            <a:ext cx="2545487" cy="3063517"/>
          </a:xfrm>
          <a:prstGeom prst="rect">
            <a:avLst/>
          </a:prstGeom>
        </p:spPr>
      </p:pic>
      <p:sp>
        <p:nvSpPr>
          <p:cNvPr id="5" name="모서리가 둥근 직사각형 15">
            <a:extLst>
              <a:ext uri="{FF2B5EF4-FFF2-40B4-BE49-F238E27FC236}">
                <a16:creationId xmlns:a16="http://schemas.microsoft.com/office/drawing/2014/main" id="{17894BC4-686C-4A26-9A5F-2CF6445DE279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9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3990267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8AD6F-CE18-43E3-9950-2DBA76E2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/>
              <a:t>ICE </a:t>
            </a:r>
            <a:r>
              <a:rPr lang="en-US" altLang="ko-KR" dirty="0"/>
              <a:t>Breaking - </a:t>
            </a:r>
            <a:r>
              <a:rPr lang="ko-KR" altLang="en-US" dirty="0" err="1"/>
              <a:t>종이탑</a:t>
            </a:r>
            <a:r>
              <a:rPr lang="ko-KR" altLang="en-US" dirty="0"/>
              <a:t> 쌓기 </a:t>
            </a:r>
            <a:r>
              <a:rPr lang="en-US" altLang="ko-KR" dirty="0"/>
              <a:t>#2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CCC7E3-0B86-44F6-80B3-F0516ABCBC7A}"/>
              </a:ext>
            </a:extLst>
          </p:cNvPr>
          <p:cNvSpPr txBox="1"/>
          <p:nvPr/>
        </p:nvSpPr>
        <p:spPr>
          <a:xfrm>
            <a:off x="468206" y="2188198"/>
            <a:ext cx="8193206" cy="2860982"/>
          </a:xfrm>
          <a:prstGeom prst="rect">
            <a:avLst/>
          </a:prstGeom>
          <a:noFill/>
          <a:ln>
            <a:noFill/>
          </a:ln>
        </p:spPr>
        <p:txBody>
          <a:bodyPr wrap="square" lIns="91429" tIns="45715" rIns="91429" bIns="45715" rtlCol="0" anchor="t" anchorCtr="0">
            <a:noAutofit/>
          </a:bodyPr>
          <a:lstStyle/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성공 또는 실패한 이유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955" indent="-18095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여러분들이 몰입 할 수 있었던 요소는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CC781AA-73F6-43DD-8850-2E184C7D4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983" y="1985663"/>
            <a:ext cx="2545487" cy="3063517"/>
          </a:xfrm>
          <a:prstGeom prst="rect">
            <a:avLst/>
          </a:prstGeom>
        </p:spPr>
      </p:pic>
      <p:sp>
        <p:nvSpPr>
          <p:cNvPr id="5" name="모서리가 둥근 직사각형 15">
            <a:extLst>
              <a:ext uri="{FF2B5EF4-FFF2-40B4-BE49-F238E27FC236}">
                <a16:creationId xmlns:a16="http://schemas.microsoft.com/office/drawing/2014/main" id="{B49642D6-1879-4C97-971D-823A50518519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5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2806996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6F0D458E-671A-46E3-A133-146CBD5BF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Scrum Team Board </a:t>
            </a:r>
            <a:r>
              <a:rPr lang="ko-KR" altLang="en-US" dirty="0"/>
              <a:t>만들기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26" y="1592895"/>
            <a:ext cx="4484757" cy="453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5061012" y="1810713"/>
            <a:ext cx="4571938" cy="4330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24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팀명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정하기 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(ex.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무한긍정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팀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</a:t>
            </a:r>
          </a:p>
          <a:p>
            <a:pPr marL="3429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역할 정하기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(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인당 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1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개 역할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24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스크럼마스터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서기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예술가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타임키퍼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스피커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행동대장 등</a:t>
            </a:r>
            <a:endParaRPr kumimoji="1" lang="en-US" altLang="ko-KR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3429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+mj-lt"/>
              <a:buAutoNum type="arabicPeriod" startAt="3"/>
              <a:tabLst>
                <a:tab pos="327959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팀 기본규칙</a:t>
            </a:r>
            <a:r>
              <a:rPr kumimoji="1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(Ground Rule)</a:t>
            </a: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정하기</a:t>
            </a:r>
            <a:endParaRPr kumimoji="1" lang="en-US" altLang="ko-KR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일단 적거나</a:t>
            </a:r>
            <a:r>
              <a:rPr kumimoji="1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1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그려서 공유하자</a:t>
            </a:r>
            <a:r>
              <a:rPr kumimoji="1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!</a:t>
            </a:r>
            <a:r>
              <a:rPr kumimoji="1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  <a:r>
              <a:rPr kumimoji="1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(show, don’t tell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모든 의견은 소중하다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! (encourage wild ideas)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구경꾼 사절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!</a:t>
            </a: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(no spectators)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재미있게 합시다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~ (have fun)</a:t>
            </a:r>
          </a:p>
          <a:p>
            <a:pPr marL="520700" marR="0" lvl="2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tabLst>
                <a:tab pos="327959" algn="l"/>
              </a:tabLst>
              <a:defRPr/>
            </a:pPr>
            <a:r>
              <a:rPr kumimoji="1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머리로 생각만 하지 말고 행동하자</a:t>
            </a: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! </a:t>
            </a:r>
            <a:b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</a:br>
            <a:r>
              <a:rPr kumimoji="1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(bias to action)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73050" y="908720"/>
            <a:ext cx="93599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2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>
                <a:tab pos="327959" algn="l"/>
              </a:tabLst>
              <a:defRPr/>
            </a:pPr>
            <a:r>
              <a:rPr kumimoji="1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이젤패드에</a:t>
            </a:r>
            <a:r>
              <a:rPr kumimoji="1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 </a:t>
            </a:r>
            <a:r>
              <a:rPr kumimoji="1" lang="ko-KR" alt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팀명</a:t>
            </a:r>
            <a:r>
              <a:rPr kumimoji="1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/</a:t>
            </a:r>
            <a:r>
              <a:rPr kumimoji="1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역할</a:t>
            </a:r>
            <a:r>
              <a:rPr kumimoji="1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/</a:t>
            </a:r>
            <a:r>
              <a:rPr kumimoji="1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기본규칙 적기</a:t>
            </a:r>
            <a:endParaRPr kumimoji="1" lang="en-US" altLang="ko-KR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ix고딕 B" panose="02020603020101020101" pitchFamily="18" charset="-127"/>
              <a:ea typeface="Rix고딕 B" panose="02020603020101020101" pitchFamily="18" charset="-127"/>
              <a:cs typeface="+mn-cs"/>
            </a:endParaRPr>
          </a:p>
        </p:txBody>
      </p:sp>
      <p:sp>
        <p:nvSpPr>
          <p:cNvPr id="6" name="모서리가 둥근 직사각형 15">
            <a:extLst>
              <a:ext uri="{FF2B5EF4-FFF2-40B4-BE49-F238E27FC236}">
                <a16:creationId xmlns:a16="http://schemas.microsoft.com/office/drawing/2014/main" id="{9342A637-5288-4D78-9322-AC1DFA585BA8}"/>
              </a:ext>
            </a:extLst>
          </p:cNvPr>
          <p:cNvSpPr/>
          <p:nvPr/>
        </p:nvSpPr>
        <p:spPr>
          <a:xfrm>
            <a:off x="7761312" y="152636"/>
            <a:ext cx="1836204" cy="36004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진행시간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1" lang="en-US" altLang="ko-KR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2930043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D98BE52-324B-4980-B071-A174C5A30F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78373" y="2604490"/>
            <a:ext cx="4739303" cy="824510"/>
          </a:xfrm>
          <a:prstGeom prst="rect">
            <a:avLst/>
          </a:prstGeom>
        </p:spPr>
        <p:txBody>
          <a:bodyPr anchor="ctr"/>
          <a:lstStyle>
            <a:lvl1pPr algn="ctr">
              <a:defRPr sz="4000"/>
            </a:lvl1pPr>
          </a:lstStyle>
          <a:p>
            <a:pPr lvl="0">
              <a:defRPr/>
            </a:pPr>
            <a:r>
              <a:rPr lang="en-US" altLang="ko-KR" sz="44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865799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48902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Scrum Team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구성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8435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D4B51-8CE0-A745-8F2E-FD2171E1B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안내사항</a:t>
            </a:r>
            <a:r>
              <a:rPr kumimoji="1" lang="en-US" altLang="ko-Kore-KR" dirty="0"/>
              <a:t>#</a:t>
            </a:r>
            <a:r>
              <a:rPr kumimoji="1" lang="en-US" altLang="ko-KR" dirty="0"/>
              <a:t>1</a:t>
            </a:r>
            <a:endParaRPr kumimoji="1" lang="ko-Kore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623CA4F-CC67-404E-B330-E5EB6AD409D2}"/>
              </a:ext>
            </a:extLst>
          </p:cNvPr>
          <p:cNvSpPr/>
          <p:nvPr/>
        </p:nvSpPr>
        <p:spPr>
          <a:xfrm>
            <a:off x="1460612" y="1556792"/>
            <a:ext cx="7884876" cy="2814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2" indent="-4572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Tx/>
              <a:buAutoNum type="arabicPeriod"/>
              <a:tabLst>
                <a:tab pos="327959" algn="l"/>
              </a:tabLst>
              <a:defRPr/>
            </a:pPr>
            <a:r>
              <a:rPr kumimoji="1" lang="en-US" altLang="ko-KR" kern="0" dirty="0" err="1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myShare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 :</a:t>
            </a:r>
            <a:r>
              <a:rPr kumimoji="1" lang="ko-KR" altLang="en-US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 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AMF </a:t>
            </a:r>
            <a:r>
              <a:rPr kumimoji="1" lang="ko-KR" altLang="en-US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공식 산출물 관리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 https://</a:t>
            </a:r>
            <a:r>
              <a:rPr kumimoji="1" lang="en-US" altLang="ko-KR" kern="0" dirty="0" err="1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myshare.skcc.com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/pages/</a:t>
            </a:r>
            <a:r>
              <a:rPr kumimoji="1" lang="en-US" altLang="ko-KR" kern="0" dirty="0" err="1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viewpage.action?pageId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=118434448</a:t>
            </a:r>
            <a:r>
              <a:rPr kumimoji="1" lang="ko-KR" altLang="en-US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ea typeface="Rix고딕 B" panose="02020603020101020101" pitchFamily="18" charset="-127"/>
              </a:rPr>
              <a:t> </a:t>
            </a:r>
            <a:endParaRPr lang="en" altLang="ko-Kore-KR" dirty="0"/>
          </a:p>
          <a:p>
            <a:pPr marL="457200" lvl="2" indent="-4572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Tx/>
              <a:buAutoNum type="arabicPeriod"/>
              <a:tabLst>
                <a:tab pos="327959" algn="l"/>
              </a:tabLst>
              <a:defRPr/>
            </a:pPr>
            <a:endParaRPr lang="en" altLang="ko-Kore-KR" dirty="0"/>
          </a:p>
          <a:p>
            <a:pPr marL="457200" lvl="2" indent="-4572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Tx/>
              <a:buAutoNum type="arabicPeriod"/>
              <a:tabLst>
                <a:tab pos="327959" algn="l"/>
              </a:tabLst>
              <a:defRPr/>
            </a:pPr>
            <a:r>
              <a:rPr kumimoji="1" lang="ko-KR" altLang="en-US" kern="0" dirty="0" err="1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깃허브</a:t>
            </a:r>
            <a:r>
              <a:rPr kumimoji="1" lang="ko-KR" altLang="en-US" kern="0" dirty="0">
                <a:ln>
                  <a:solidFill>
                    <a:sysClr val="windowText" lastClr="000000"/>
                  </a:solidFill>
                </a:ln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:</a:t>
            </a:r>
            <a:r>
              <a:rPr kumimoji="1" lang="ko-KR" altLang="en-US" kern="0" dirty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 교육용 스크립트 등</a:t>
            </a:r>
            <a:br>
              <a:rPr kumimoji="1" lang="en-US" altLang="ko-KR" kern="0" dirty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kumimoji="1" lang="en-US" altLang="ko-KR" kern="0" dirty="0"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  <a:hlinkClick r:id="rId2"/>
              </a:rPr>
              <a:t>https://github.com/AMF-skcc/AMF</a:t>
            </a:r>
            <a:endParaRPr kumimoji="1" lang="en-US" altLang="ko-KR" kern="0" dirty="0">
              <a:solidFill>
                <a:srgbClr val="0000FF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57200" lvl="2" indent="-4572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Tx/>
              <a:buAutoNum type="arabicPeriod"/>
              <a:tabLst>
                <a:tab pos="327959" algn="l"/>
              </a:tabLst>
              <a:defRPr/>
            </a:pPr>
            <a:endParaRPr kumimoji="1" lang="en-US" altLang="ko-KR" kern="0" dirty="0">
              <a:solidFill>
                <a:srgbClr val="0000FF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57200" lvl="2" indent="-457200" fontAlgn="base" latinLnBrk="0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FontTx/>
              <a:buAutoNum type="arabicPeriod"/>
              <a:tabLst>
                <a:tab pos="327959" algn="l"/>
              </a:tabLst>
              <a:defRPr/>
            </a:pPr>
            <a:endParaRPr kumimoji="1" lang="en-US" altLang="ko-KR" kern="0" dirty="0">
              <a:ln>
                <a:solidFill>
                  <a:sysClr val="windowText" lastClr="000000"/>
                </a:solidFill>
              </a:ln>
              <a:solidFill>
                <a:srgbClr val="0000FF"/>
              </a:solidFill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836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/>
              <a:t>Scrum</a:t>
            </a:r>
            <a:r>
              <a:rPr lang="ko-KR" altLang="en-US" sz="2000" dirty="0"/>
              <a:t>팀 이란</a:t>
            </a:r>
            <a:r>
              <a:rPr lang="en-US" altLang="ko-KR" sz="2000" dirty="0"/>
              <a:t>?</a:t>
            </a:r>
            <a:endParaRPr lang="ko-KR" altLang="en-US" sz="2000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28AEB5B-6929-4872-A0C0-FED5634F2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미식축구 </a:t>
            </a:r>
            <a:r>
              <a:rPr lang="en-US" altLang="ko-KR" dirty="0"/>
              <a:t>“</a:t>
            </a:r>
            <a:r>
              <a:rPr lang="ko-KR" altLang="en-US" dirty="0"/>
              <a:t>스크럼</a:t>
            </a:r>
            <a:r>
              <a:rPr lang="en-US" altLang="ko-KR" dirty="0"/>
              <a:t>”</a:t>
            </a:r>
            <a:r>
              <a:rPr lang="ko-KR" altLang="en-US" dirty="0" err="1"/>
              <a:t>처럼</a:t>
            </a:r>
            <a:r>
              <a:rPr lang="ko-KR" altLang="en-US" dirty="0"/>
              <a:t> 스크럼 팀은 지속적으로 </a:t>
            </a:r>
            <a:r>
              <a:rPr lang="en-US" altLang="ko-KR" dirty="0"/>
              <a:t>Comm</a:t>
            </a:r>
            <a:r>
              <a:rPr lang="ko-KR" altLang="en-US" dirty="0"/>
              <a:t>을 하며 한 몸처럼 공동목표를 향해 전력 질주</a:t>
            </a:r>
          </a:p>
          <a:p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D78C393-B5AD-814A-ADBC-FBF298E4E6A4}"/>
              </a:ext>
            </a:extLst>
          </p:cNvPr>
          <p:cNvGrpSpPr/>
          <p:nvPr/>
        </p:nvGrpSpPr>
        <p:grpSpPr>
          <a:xfrm>
            <a:off x="676313" y="1052736"/>
            <a:ext cx="8503349" cy="1774779"/>
            <a:chOff x="777602" y="1369400"/>
            <a:chExt cx="8503349" cy="1774779"/>
          </a:xfrm>
        </p:grpSpPr>
        <p:sp>
          <p:nvSpPr>
            <p:cNvPr id="7" name="갈매기형 수장 6"/>
            <p:cNvSpPr/>
            <p:nvPr/>
          </p:nvSpPr>
          <p:spPr>
            <a:xfrm>
              <a:off x="777602" y="1626171"/>
              <a:ext cx="2190289" cy="244874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txBody>
            <a:bodyPr wrap="none" lIns="49530" tIns="24765" rIns="49530" bIns="24765" anchor="ctr">
              <a:scene3d>
                <a:camera prst="orthographicFront"/>
                <a:lightRig rig="threePt" dir="t"/>
              </a:scene3d>
              <a:sp3d>
                <a:bevelT w="1270"/>
              </a:sp3d>
            </a:bodyPr>
            <a:lstStyle/>
            <a:p>
              <a:pPr marL="0" lvl="1" algn="ctr"/>
              <a:r>
                <a:rPr lang="en-US" altLang="ko-KR" sz="1100" dirty="0">
                  <a:latin typeface="Malgun Gothic" panose="020B0503020000020004" pitchFamily="34" charset="-127"/>
                  <a:ea typeface="Malgun Gothic" panose="020B0503020000020004" pitchFamily="34" charset="-127"/>
                  <a:cs typeface="Lato Black" charset="0"/>
                </a:rPr>
                <a:t>Initiating</a:t>
              </a:r>
            </a:p>
          </p:txBody>
        </p:sp>
        <p:sp>
          <p:nvSpPr>
            <p:cNvPr id="8" name="갈매기형 수장 7"/>
            <p:cNvSpPr/>
            <p:nvPr/>
          </p:nvSpPr>
          <p:spPr>
            <a:xfrm>
              <a:off x="2928563" y="1626171"/>
              <a:ext cx="2156435" cy="24487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49530" tIns="24765" rIns="49530" bIns="24765" anchor="ctr"/>
            <a:lstStyle/>
            <a:p>
              <a:pPr marL="0" lvl="1" algn="ctr"/>
              <a:r>
                <a:rPr lang="en-US" altLang="ko-KR" sz="1100" dirty="0">
                  <a:latin typeface="Malgun Gothic" panose="020B0503020000020004" pitchFamily="34" charset="-127"/>
                  <a:ea typeface="Malgun Gothic" panose="020B0503020000020004" pitchFamily="34" charset="-127"/>
                  <a:cs typeface="Lato Black" charset="0"/>
                </a:rPr>
                <a:t>Planning</a:t>
              </a:r>
            </a:p>
          </p:txBody>
        </p:sp>
        <p:sp>
          <p:nvSpPr>
            <p:cNvPr id="10" name="갈매기형 수장 9"/>
            <p:cNvSpPr/>
            <p:nvPr/>
          </p:nvSpPr>
          <p:spPr>
            <a:xfrm>
              <a:off x="5043512" y="1626171"/>
              <a:ext cx="4062490" cy="24487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49530" tIns="24765" rIns="49530" bIns="24765" anchor="ctr"/>
            <a:lstStyle/>
            <a:p>
              <a:pPr marL="0" lvl="1" algn="ctr"/>
              <a:r>
                <a:rPr lang="en-US" altLang="ko-KR" sz="1100" dirty="0">
                  <a:latin typeface="Malgun Gothic" panose="020B0503020000020004" pitchFamily="34" charset="-127"/>
                  <a:ea typeface="Malgun Gothic" panose="020B0503020000020004" pitchFamily="34" charset="-127"/>
                  <a:cs typeface="Lato Black" charset="0"/>
                </a:rPr>
                <a:t>Executing &amp; Control</a:t>
              </a:r>
            </a:p>
          </p:txBody>
        </p:sp>
        <p:cxnSp>
          <p:nvCxnSpPr>
            <p:cNvPr id="11" name="꺾인 연결선 10"/>
            <p:cNvCxnSpPr>
              <a:stCxn id="16" idx="3"/>
              <a:endCxn id="17" idx="2"/>
            </p:cNvCxnSpPr>
            <p:nvPr/>
          </p:nvCxnSpPr>
          <p:spPr bwMode="auto">
            <a:xfrm flipV="1">
              <a:off x="1702011" y="2802735"/>
              <a:ext cx="622802" cy="86035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/>
            <p:cNvCxnSpPr>
              <a:cxnSpLocks/>
            </p:cNvCxnSpPr>
            <p:nvPr/>
          </p:nvCxnSpPr>
          <p:spPr bwMode="auto">
            <a:xfrm>
              <a:off x="2761268" y="2616807"/>
              <a:ext cx="206623" cy="0"/>
            </a:xfrm>
            <a:prstGeom prst="straightConnector1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>
              <a:stCxn id="15" idx="2"/>
              <a:endCxn id="16" idx="0"/>
            </p:cNvCxnSpPr>
            <p:nvPr/>
          </p:nvCxnSpPr>
          <p:spPr bwMode="auto">
            <a:xfrm>
              <a:off x="1265556" y="2449703"/>
              <a:ext cx="0" cy="184997"/>
            </a:xfrm>
            <a:prstGeom prst="straightConnector1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/>
            <p:cNvSpPr/>
            <p:nvPr/>
          </p:nvSpPr>
          <p:spPr>
            <a:xfrm>
              <a:off x="829100" y="1941563"/>
              <a:ext cx="872911" cy="5081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1200" b="1" kern="0"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Scrum Team</a:t>
              </a:r>
              <a:r>
                <a:rPr lang="ko-KR" altLang="en-US" sz="1200" b="1" kern="0"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구성</a:t>
              </a:r>
              <a:endParaRPr lang="en-US" altLang="ko-KR" sz="1200" b="1" kern="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29100" y="2634700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Scrum </a:t>
              </a:r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환경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marL="0" lvl="1" algn="ctr" defTabSz="1407995" eaLnBrk="0" hangingPunct="0"/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구성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888357" y="2294595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Product</a:t>
              </a: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Backlog</a:t>
              </a:r>
              <a:r>
                <a:rPr lang="ko-KR" altLang="en-US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도출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967892" y="2294595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Release</a:t>
              </a: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Planning</a:t>
              </a: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4047426" y="1932649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ko-KR" altLang="en-US" sz="900" b="1" kern="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일감크기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marL="0" lvl="1" algn="ctr" defTabSz="1407995" eaLnBrk="0" hangingPunct="0"/>
              <a:r>
                <a:rPr lang="ko-KR" altLang="en-US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추정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155235" y="2282366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Sprint</a:t>
              </a: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Planning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095207" y="2631874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성과측정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marL="0" lvl="1" algn="ctr" defTabSz="1407995" eaLnBrk="0" hangingPunct="0"/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및 분석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6653466" y="1930782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Daily Scrum</a:t>
              </a: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Meeting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7182805" y="2627557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Sprint</a:t>
              </a:r>
            </a:p>
            <a:p>
              <a:pPr marL="0" lvl="1" algn="ctr" defTabSz="1407995" eaLnBrk="0" hangingPunct="0"/>
              <a:r>
                <a:rPr lang="ko-KR" altLang="en-US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회고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8130901" y="2294595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Sprint</a:t>
              </a: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Review</a:t>
              </a:r>
            </a:p>
          </p:txBody>
        </p:sp>
        <p:sp>
          <p:nvSpPr>
            <p:cNvPr id="26" name="object 17"/>
            <p:cNvSpPr txBox="1"/>
            <p:nvPr/>
          </p:nvSpPr>
          <p:spPr>
            <a:xfrm>
              <a:off x="843424" y="1369400"/>
              <a:ext cx="4209828" cy="210938"/>
            </a:xfrm>
            <a:prstGeom prst="rect">
              <a:avLst/>
            </a:prstGeom>
            <a:noFill/>
          </p:spPr>
          <p:txBody>
            <a:bodyPr wrap="square" lIns="56499" tIns="28249" rIns="56499" bIns="28249" rtlCol="0">
              <a:sp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</a:sp3d>
            </a:bodyPr>
            <a:lstStyle>
              <a:defPPr>
                <a:defRPr lang="ko-KR"/>
              </a:defPPr>
              <a:lvl1pPr algn="ctr">
                <a:defRPr sz="120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Lato Black" charset="0"/>
                </a:defRPr>
              </a:lvl1pPr>
            </a:lstStyle>
            <a:p>
              <a:pPr marL="0" lvl="1" algn="ctr" defTabSz="1407995" eaLnBrk="0" hangingPunct="0">
                <a:defRPr/>
              </a:pPr>
              <a:r>
                <a:rPr lang="en-US"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Sprint</a:t>
              </a:r>
              <a:r>
                <a:rPr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lang="en-US"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#0</a:t>
              </a:r>
              <a:endParaRPr sz="1000" kern="0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27" name="object 17"/>
            <p:cNvSpPr txBox="1"/>
            <p:nvPr/>
          </p:nvSpPr>
          <p:spPr>
            <a:xfrm>
              <a:off x="5071123" y="1369400"/>
              <a:ext cx="4209828" cy="210938"/>
            </a:xfrm>
            <a:prstGeom prst="rect">
              <a:avLst/>
            </a:prstGeom>
            <a:noFill/>
          </p:spPr>
          <p:txBody>
            <a:bodyPr wrap="square" lIns="56499" tIns="28249" rIns="56499" bIns="28249" rtlCol="0">
              <a:sp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</a:sp3d>
            </a:bodyPr>
            <a:lstStyle>
              <a:defPPr>
                <a:defRPr lang="ko-KR"/>
              </a:defPPr>
              <a:lvl1pPr algn="ctr" defTabSz="914400" latinLnBrk="0">
                <a:defRPr sz="900" b="1" kern="0">
                  <a:solidFill>
                    <a:srgbClr val="F79646">
                      <a:lumMod val="75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Lato Black" charset="0"/>
                </a:defRPr>
              </a:lvl1pPr>
            </a:lstStyle>
            <a:p>
              <a:pPr marL="0" lvl="1" algn="ctr" defTabSz="1407995" eaLnBrk="0" hangingPunct="0"/>
              <a:r>
                <a:rPr lang="en-US"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Sprint</a:t>
              </a:r>
              <a:r>
                <a:rPr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lang="en-US" sz="1000" kern="0" dirty="0">
                  <a:solidFill>
                    <a:srgbClr val="0070C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#1 ~ #N</a:t>
              </a:r>
              <a:endParaRPr sz="1000" kern="0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cxnSp>
          <p:nvCxnSpPr>
            <p:cNvPr id="28" name="꺾인 연결선 27"/>
            <p:cNvCxnSpPr>
              <a:stCxn id="15" idx="3"/>
              <a:endCxn id="17" idx="0"/>
            </p:cNvCxnSpPr>
            <p:nvPr/>
          </p:nvCxnSpPr>
          <p:spPr>
            <a:xfrm>
              <a:off x="1702011" y="2195633"/>
              <a:ext cx="622802" cy="98962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/>
            <p:cNvSpPr/>
            <p:nvPr/>
          </p:nvSpPr>
          <p:spPr>
            <a:xfrm>
              <a:off x="4047029" y="2636039"/>
              <a:ext cx="872911" cy="50814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  <a:scene3d>
                <a:camera prst="orthographicFront"/>
                <a:lightRig rig="threePt" dir="t"/>
              </a:scene3d>
              <a:sp3d>
                <a:bevelT w="1270"/>
                <a:bevelB w="0" h="0"/>
                <a:contourClr>
                  <a:schemeClr val="tx1">
                    <a:lumMod val="65000"/>
                    <a:lumOff val="35000"/>
                  </a:schemeClr>
                </a:contourClr>
              </a:sp3d>
            </a:bodyPr>
            <a:lstStyle/>
            <a:p>
              <a:pPr marL="0" lvl="1" algn="ctr" defTabSz="1407995" eaLnBrk="0" hangingPunct="0"/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품질</a:t>
              </a:r>
              <a:r>
                <a:rPr lang="en-US" altLang="ko-KR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/</a:t>
              </a:r>
              <a:r>
                <a:rPr lang="ko-KR" altLang="en-US" sz="90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소통</a:t>
              </a:r>
              <a:endParaRPr lang="en-US" altLang="ko-KR" sz="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marL="0" lvl="1" algn="ctr" defTabSz="1407995" eaLnBrk="0" hangingPunct="0"/>
              <a:r>
                <a:rPr lang="en-US" altLang="ko-KR" sz="9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rPr>
                <a:t>Planning</a:t>
              </a:r>
            </a:p>
          </p:txBody>
        </p:sp>
        <p:cxnSp>
          <p:nvCxnSpPr>
            <p:cNvPr id="31" name="꺾인 연결선 30"/>
            <p:cNvCxnSpPr>
              <a:stCxn id="19" idx="3"/>
              <a:endCxn id="21" idx="1"/>
            </p:cNvCxnSpPr>
            <p:nvPr/>
          </p:nvCxnSpPr>
          <p:spPr>
            <a:xfrm>
              <a:off x="4920337" y="2186719"/>
              <a:ext cx="234898" cy="349717"/>
            </a:xfrm>
            <a:prstGeom prst="bentConnector3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꺾인 연결선 31"/>
            <p:cNvCxnSpPr>
              <a:stCxn id="18" idx="0"/>
              <a:endCxn id="19" idx="1"/>
            </p:cNvCxnSpPr>
            <p:nvPr/>
          </p:nvCxnSpPr>
          <p:spPr>
            <a:xfrm rot="5400000" flipH="1" flipV="1">
              <a:off x="3671949" y="1919118"/>
              <a:ext cx="107876" cy="643078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>
              <a:cxnSpLocks/>
              <a:stCxn id="18" idx="2"/>
              <a:endCxn id="29" idx="1"/>
            </p:cNvCxnSpPr>
            <p:nvPr/>
          </p:nvCxnSpPr>
          <p:spPr>
            <a:xfrm rot="16200000" flipH="1">
              <a:off x="3682001" y="2525081"/>
              <a:ext cx="87374" cy="642681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꺾인 연결선 33"/>
            <p:cNvCxnSpPr>
              <a:stCxn id="21" idx="0"/>
              <a:endCxn id="23" idx="1"/>
            </p:cNvCxnSpPr>
            <p:nvPr/>
          </p:nvCxnSpPr>
          <p:spPr>
            <a:xfrm rot="5400000" flipH="1" flipV="1">
              <a:off x="6073821" y="1702722"/>
              <a:ext cx="97514" cy="1061775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꺾인 연결선 34"/>
            <p:cNvCxnSpPr>
              <a:stCxn id="23" idx="3"/>
              <a:endCxn id="25" idx="0"/>
            </p:cNvCxnSpPr>
            <p:nvPr/>
          </p:nvCxnSpPr>
          <p:spPr>
            <a:xfrm>
              <a:off x="7526377" y="2184852"/>
              <a:ext cx="1040980" cy="109743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꺾인 연결선 35"/>
            <p:cNvCxnSpPr>
              <a:stCxn id="25" idx="2"/>
              <a:endCxn id="24" idx="3"/>
            </p:cNvCxnSpPr>
            <p:nvPr/>
          </p:nvCxnSpPr>
          <p:spPr>
            <a:xfrm rot="5400000">
              <a:off x="8272091" y="2586361"/>
              <a:ext cx="78892" cy="511641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/>
            <p:cNvCxnSpPr>
              <a:stCxn id="24" idx="1"/>
              <a:endCxn id="22" idx="3"/>
            </p:cNvCxnSpPr>
            <p:nvPr/>
          </p:nvCxnSpPr>
          <p:spPr>
            <a:xfrm flipH="1">
              <a:off x="6968118" y="2881627"/>
              <a:ext cx="214687" cy="4317"/>
            </a:xfrm>
            <a:prstGeom prst="straightConnector1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꺾인 연결선 37"/>
            <p:cNvCxnSpPr>
              <a:stCxn id="22" idx="1"/>
              <a:endCxn id="21" idx="2"/>
            </p:cNvCxnSpPr>
            <p:nvPr/>
          </p:nvCxnSpPr>
          <p:spPr>
            <a:xfrm rot="10800000">
              <a:off x="5591691" y="2790506"/>
              <a:ext cx="503516" cy="95438"/>
            </a:xfrm>
            <a:prstGeom prst="bentConnector2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꺾인 연결선 38"/>
            <p:cNvCxnSpPr>
              <a:stCxn id="29" idx="3"/>
              <a:endCxn id="21" idx="1"/>
            </p:cNvCxnSpPr>
            <p:nvPr/>
          </p:nvCxnSpPr>
          <p:spPr>
            <a:xfrm flipV="1">
              <a:off x="4919940" y="2536436"/>
              <a:ext cx="235295" cy="353673"/>
            </a:xfrm>
            <a:prstGeom prst="bentConnector3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ADC503DA-2405-CA44-A982-067AB48275F1}"/>
              </a:ext>
            </a:extLst>
          </p:cNvPr>
          <p:cNvSpPr txBox="1"/>
          <p:nvPr/>
        </p:nvSpPr>
        <p:spPr bwMode="auto">
          <a:xfrm>
            <a:off x="380492" y="2974927"/>
            <a:ext cx="4003410" cy="3546299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lIns="143984" tIns="35996" rIns="71991" bIns="35996" rtlCol="0" anchor="ctr">
            <a:noAutofit/>
          </a:bodyPr>
          <a:lstStyle>
            <a:defPPr>
              <a:defRPr lang="ko-KR"/>
            </a:defPPr>
            <a:lvl1pPr marL="171450" indent="-171450" defTabSz="198438" eaLnBrk="0" latinLnBrk="0" hangingPunct="0">
              <a:spcAft>
                <a:spcPts val="600"/>
              </a:spcAft>
              <a:buFont typeface="Wingdings" panose="05000000000000000000" pitchFamily="2" charset="2"/>
              <a:buChar char="§"/>
              <a:defRPr sz="1400" b="1">
                <a:solidFill>
                  <a:schemeClr val="dk1"/>
                </a:solidFill>
                <a:latin typeface="+mn-ea"/>
                <a:ea typeface="+mn-ea"/>
                <a:cs typeface="Times New Roman" pitchFamily="18" charset="0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A3C06B5-2AAE-5C41-ABA0-33156EB77F79}"/>
              </a:ext>
            </a:extLst>
          </p:cNvPr>
          <p:cNvSpPr txBox="1"/>
          <p:nvPr/>
        </p:nvSpPr>
        <p:spPr bwMode="auto">
          <a:xfrm>
            <a:off x="4451714" y="2974313"/>
            <a:ext cx="5079947" cy="354629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lIns="143984" tIns="35996" rIns="71991" bIns="35996" rtlCol="0" anchor="ctr">
            <a:noAutofit/>
          </a:bodyPr>
          <a:lstStyle>
            <a:defPPr>
              <a:defRPr lang="ko-KR"/>
            </a:defPPr>
            <a:lvl1pPr marL="171450" indent="-171450" defTabSz="198438" eaLnBrk="0" latinLnBrk="0" hangingPunct="0">
              <a:spcAft>
                <a:spcPts val="600"/>
              </a:spcAft>
              <a:buFont typeface="Wingdings" panose="05000000000000000000" pitchFamily="2" charset="2"/>
              <a:buChar char="§"/>
              <a:defRPr sz="1400" b="1">
                <a:solidFill>
                  <a:schemeClr val="dk1"/>
                </a:solidFill>
                <a:latin typeface="+mn-ea"/>
                <a:ea typeface="+mn-ea"/>
                <a:cs typeface="Times New Roman" pitchFamily="18" charset="0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스크럼 팀은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…</a:t>
            </a:r>
          </a:p>
          <a:p>
            <a:pPr marL="357148" lvl="1" indent="-179367" defTabSz="198438" eaLnBrk="0" hangingPunct="0">
              <a:spcAft>
                <a:spcPts val="600"/>
              </a:spcAft>
              <a:buFont typeface="시스템 서체 일반체"/>
              <a:buChar char="-"/>
            </a:pPr>
            <a:r>
              <a:rPr lang="ko-KR" altLang="en-US" sz="1200" b="1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제품책임자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+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스크럼마스터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+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rPr>
              <a:t> 개발팀으로 구성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itchFamily="18" charset="0"/>
            </a:endParaRPr>
          </a:p>
          <a:p>
            <a:pPr marL="357148" indent="-179367">
              <a:buFont typeface="시스템 서체 일반체"/>
              <a:buChar char="-"/>
            </a:pPr>
            <a:r>
              <a:rPr lang="ko-KR" altLang="en-US" sz="1200" b="0" dirty="0"/>
              <a:t>서비스 또는 기능 중심으로 팀을 나누며 </a:t>
            </a:r>
            <a:r>
              <a:rPr lang="en-US" altLang="ko-KR" sz="1200" b="0" dirty="0"/>
              <a:t>7 ± 2 </a:t>
            </a:r>
            <a:r>
              <a:rPr lang="ko-KR" altLang="en-US" sz="1200" b="0" dirty="0"/>
              <a:t>인원을 가짐</a:t>
            </a:r>
            <a:r>
              <a:rPr lang="en-US" altLang="ko-KR" sz="1200" b="0" dirty="0"/>
              <a:t> </a:t>
            </a:r>
            <a:endParaRPr lang="en-US" altLang="ko-KR" sz="1200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57148" indent="-179367">
              <a:buFont typeface="시스템 서체 일반체"/>
              <a:buChar char="-"/>
            </a:pPr>
            <a:r>
              <a:rPr lang="ko-KR" altLang="en-US" sz="1200" b="0" dirty="0"/>
              <a:t>스프린트 백로그</a:t>
            </a:r>
            <a:r>
              <a:rPr lang="en-US" altLang="ko-KR" sz="1200" b="0" dirty="0"/>
              <a:t>(</a:t>
            </a:r>
            <a:r>
              <a:rPr lang="ko-KR" altLang="en-US" sz="1200" b="0" dirty="0"/>
              <a:t>일감</a:t>
            </a:r>
            <a:r>
              <a:rPr lang="en-US" altLang="ko-KR" sz="1200" b="0" dirty="0"/>
              <a:t>)</a:t>
            </a:r>
            <a:r>
              <a:rPr lang="ko-KR" altLang="en-US" sz="1200" b="0" dirty="0"/>
              <a:t>의 분량과 스프린트 목표</a:t>
            </a:r>
            <a:r>
              <a:rPr lang="en-US" altLang="ko-KR" sz="1200" b="0" dirty="0"/>
              <a:t>,</a:t>
            </a:r>
            <a:r>
              <a:rPr lang="ko-KR" altLang="en-US" sz="1200" b="0" dirty="0"/>
              <a:t> 달성 방안</a:t>
            </a:r>
            <a:r>
              <a:rPr lang="ko-KR" altLang="en-US" sz="1200" dirty="0"/>
              <a:t> 팀 스스로 결정하는</a:t>
            </a:r>
            <a:r>
              <a:rPr lang="en-US" altLang="ko-KR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자기 주도적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(Self-organizing)</a:t>
            </a:r>
            <a:r>
              <a:rPr lang="ko-KR" altLang="en-US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팀이다</a:t>
            </a:r>
            <a:r>
              <a:rPr lang="en-US" altLang="ko-KR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357148" indent="-179367">
              <a:buFont typeface="시스템 서체 일반체"/>
              <a:buChar char="-"/>
            </a:pPr>
            <a:r>
              <a:rPr lang="ko-KR" altLang="en-US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목표 달성에 필요한 기술</a:t>
            </a:r>
            <a:r>
              <a:rPr lang="en-US" altLang="ko-KR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기능을 팀 내부에서 복합적으로 수행하는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교차기능적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(cross-functional)</a:t>
            </a:r>
            <a:r>
              <a:rPr lang="ko-KR" altLang="en-US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팀이다</a:t>
            </a:r>
            <a:r>
              <a:rPr lang="en-US" altLang="ko-KR" sz="1200" b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BA39EE6-2EAE-4CBA-BE4E-A81992490B46}"/>
              </a:ext>
            </a:extLst>
          </p:cNvPr>
          <p:cNvGrpSpPr/>
          <p:nvPr/>
        </p:nvGrpSpPr>
        <p:grpSpPr>
          <a:xfrm>
            <a:off x="622871" y="3082566"/>
            <a:ext cx="3490185" cy="3307216"/>
            <a:chOff x="639097" y="3073927"/>
            <a:chExt cx="3490185" cy="3307216"/>
          </a:xfrm>
        </p:grpSpPr>
        <p:pic>
          <p:nvPicPr>
            <p:cNvPr id="4098" name="Picture 2" descr="Scrum and OutSystems: the perfect combination to bring value to ...">
              <a:extLst>
                <a:ext uri="{FF2B5EF4-FFF2-40B4-BE49-F238E27FC236}">
                  <a16:creationId xmlns:a16="http://schemas.microsoft.com/office/drawing/2014/main" id="{16068F68-F014-44EC-B6E4-52F242B9FE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097" y="3073927"/>
              <a:ext cx="3490185" cy="3307216"/>
            </a:xfrm>
            <a:prstGeom prst="rect">
              <a:avLst/>
            </a:prstGeom>
            <a:noFill/>
            <a:ln w="3175">
              <a:noFill/>
              <a:prstDash val="sysDot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612E970-A8BD-4EE5-B044-513B2686F7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6126" y="4573646"/>
              <a:ext cx="1302307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91429" tIns="0" rIns="91429" bIns="0" anchor="ctr">
              <a:spAutoFit/>
            </a:bodyPr>
            <a:lstStyle>
              <a:defPPr>
                <a:defRPr lang="ko-KR"/>
              </a:defPPr>
              <a:lvl1pPr algn="ctr" eaLnBrk="1" latinLnBrk="0" hangingPunct="1">
                <a:buFont typeface="Wingdings" pitchFamily="2" charset="2"/>
                <a:buNone/>
                <a:defRPr kumimoji="0" sz="105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1pPr>
              <a:lvl2pPr marL="742950" indent="-28575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r>
                <a:rPr lang="ko-KR" altLang="en-US" sz="1000" dirty="0"/>
                <a:t>제품 책임자</a:t>
              </a:r>
              <a:endParaRPr lang="en-US" altLang="ko-KR" sz="1000" dirty="0"/>
            </a:p>
            <a:p>
              <a:r>
                <a:rPr lang="en-US" altLang="ko-KR" sz="1000" dirty="0"/>
                <a:t>(Product Owner)</a:t>
              </a:r>
            </a:p>
          </p:txBody>
        </p:sp>
        <p:sp>
          <p:nvSpPr>
            <p:cNvPr id="67" name="TextBox 284">
              <a:extLst>
                <a:ext uri="{FF2B5EF4-FFF2-40B4-BE49-F238E27FC236}">
                  <a16:creationId xmlns:a16="http://schemas.microsoft.com/office/drawing/2014/main" id="{062AD917-8F91-4E0D-AB9D-617F43A115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0072" y="5538745"/>
              <a:ext cx="118619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91429" tIns="0" rIns="91429" bIns="0" anchor="ctr">
              <a:spAutoFit/>
            </a:bodyPr>
            <a:lstStyle>
              <a:lvl1pPr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1pPr>
              <a:lvl2pPr marL="742950" indent="-28575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ctr" eaLnBrk="1" latinLnBrk="0" hangingPunct="1">
                <a:buFont typeface="Wingdings" pitchFamily="2" charset="2"/>
                <a:buNone/>
              </a:pPr>
              <a:r>
                <a:rPr kumimoji="0" lang="ko-KR" altLang="en-US" sz="1000" dirty="0"/>
                <a:t>스크럼 마스터</a:t>
              </a:r>
              <a:endParaRPr kumimoji="0" lang="en-US" altLang="ko-KR" sz="1000" dirty="0"/>
            </a:p>
            <a:p>
              <a:pPr algn="ctr" eaLnBrk="1" latinLnBrk="0" hangingPunct="1">
                <a:buFont typeface="Wingdings" pitchFamily="2" charset="2"/>
                <a:buNone/>
              </a:pPr>
              <a:r>
                <a:rPr kumimoji="0" lang="en-US" altLang="ko-KR" sz="1000" dirty="0"/>
                <a:t>(Scrum Master)</a:t>
              </a:r>
              <a:endParaRPr kumimoji="0" lang="ko-KR" altLang="en-US" sz="1000" dirty="0"/>
            </a:p>
          </p:txBody>
        </p:sp>
        <p:sp>
          <p:nvSpPr>
            <p:cNvPr id="68" name="TextBox 284">
              <a:extLst>
                <a:ext uri="{FF2B5EF4-FFF2-40B4-BE49-F238E27FC236}">
                  <a16:creationId xmlns:a16="http://schemas.microsoft.com/office/drawing/2014/main" id="{0A1007FC-81DD-4C12-9D0F-B15FB33CD0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21586" y="5580832"/>
              <a:ext cx="1765516" cy="307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91429" tIns="0" rIns="91429" bIns="0" anchor="ctr">
              <a:spAutoFit/>
            </a:bodyPr>
            <a:lstStyle>
              <a:defPPr>
                <a:defRPr lang="ko-KR"/>
              </a:defPPr>
              <a:lvl1pPr algn="ctr" eaLnBrk="1" latinLnBrk="0" hangingPunct="1">
                <a:buFont typeface="Wingdings" pitchFamily="2" charset="2"/>
                <a:buNone/>
                <a:defRPr kumimoji="0" sz="105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1pPr>
              <a:lvl2pPr marL="742950" indent="-28575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eaLnBrk="0" hangingPunct="0"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r>
                <a:rPr lang="ko-KR" altLang="en-US" sz="1000" dirty="0"/>
                <a:t>개발팀</a:t>
              </a:r>
              <a:br>
                <a:rPr lang="en-US" altLang="ko-KR" sz="1000" dirty="0"/>
              </a:br>
              <a:r>
                <a:rPr lang="en-US" altLang="ko-KR" sz="1000" dirty="0"/>
                <a:t>(Development Team)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47579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977F89C-E138-5042-A302-5793116A5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sz="2000" dirty="0"/>
              <a:t>[</a:t>
            </a:r>
            <a:r>
              <a:rPr lang="ko-KR" altLang="en-US" sz="2000" dirty="0"/>
              <a:t> </a:t>
            </a:r>
            <a:r>
              <a:rPr lang="en-US" altLang="ko-KR" sz="2000" dirty="0"/>
              <a:t>Backup ] Scrum </a:t>
            </a:r>
            <a:r>
              <a:rPr lang="ko-KR" altLang="en-US" sz="2000" dirty="0"/>
              <a:t>팀의 역할</a:t>
            </a:r>
            <a:endParaRPr lang="ko-Kore-KR" altLang="en-US" sz="2000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F8D6DFF4-2697-498F-A2C5-2CA4EC8C3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스크럼 팀에는 관리자가 없으며 각자의 역할에 대해 자율적</a:t>
            </a:r>
            <a:r>
              <a:rPr lang="en-US" altLang="ko-KR" dirty="0"/>
              <a:t>, </a:t>
            </a:r>
            <a:r>
              <a:rPr lang="ko-KR" altLang="en-US" dirty="0"/>
              <a:t>주도적으로 일하는 조직이 되어야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0" name="직선 연결선 73">
            <a:extLst>
              <a:ext uri="{FF2B5EF4-FFF2-40B4-BE49-F238E27FC236}">
                <a16:creationId xmlns:a16="http://schemas.microsoft.com/office/drawing/2014/main" id="{CE5A7EF7-770C-F147-AEFC-E57A24950B31}"/>
              </a:ext>
            </a:extLst>
          </p:cNvPr>
          <p:cNvCxnSpPr/>
          <p:nvPr/>
        </p:nvCxnSpPr>
        <p:spPr>
          <a:xfrm flipH="1">
            <a:off x="6428240" y="3233178"/>
            <a:ext cx="269329" cy="2951909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0DC275-28B4-274D-BA30-BDA002A090BB}"/>
              </a:ext>
            </a:extLst>
          </p:cNvPr>
          <p:cNvSpPr/>
          <p:nvPr/>
        </p:nvSpPr>
        <p:spPr>
          <a:xfrm>
            <a:off x="308484" y="1698291"/>
            <a:ext cx="6120000" cy="468303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endParaRPr lang="en-US" altLang="ko-KR" sz="15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14" name="Picture 7">
            <a:extLst>
              <a:ext uri="{FF2B5EF4-FFF2-40B4-BE49-F238E27FC236}">
                <a16:creationId xmlns:a16="http://schemas.microsoft.com/office/drawing/2014/main" id="{1F3B4D95-C80F-9D4C-BE25-0F1A32A44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95" y="4750669"/>
            <a:ext cx="1370423" cy="11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089880-AC0F-DB41-92F8-F16104AE4861}"/>
              </a:ext>
            </a:extLst>
          </p:cNvPr>
          <p:cNvSpPr/>
          <p:nvPr/>
        </p:nvSpPr>
        <p:spPr>
          <a:xfrm>
            <a:off x="356553" y="5924824"/>
            <a:ext cx="1690106" cy="275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>
                <a:latin typeface="+mn-ea"/>
                <a:ea typeface="+mn-ea"/>
              </a:rPr>
              <a:t>Development Team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018DE13-E89E-D645-A1FA-45A83FC3E305}"/>
              </a:ext>
            </a:extLst>
          </p:cNvPr>
          <p:cNvGrpSpPr/>
          <p:nvPr/>
        </p:nvGrpSpPr>
        <p:grpSpPr>
          <a:xfrm>
            <a:off x="458704" y="3329132"/>
            <a:ext cx="5982033" cy="1204624"/>
            <a:chOff x="458704" y="2064829"/>
            <a:chExt cx="5982033" cy="1204624"/>
          </a:xfrm>
        </p:grpSpPr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6F8EF97F-3DD8-8C47-91D4-04D2250BFE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7010" y="2135928"/>
              <a:ext cx="709193" cy="868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B189757-0FF9-BE45-B19C-E2B34B02D2C4}"/>
                </a:ext>
              </a:extLst>
            </p:cNvPr>
            <p:cNvSpPr/>
            <p:nvPr/>
          </p:nvSpPr>
          <p:spPr>
            <a:xfrm>
              <a:off x="458704" y="2994390"/>
              <a:ext cx="1485804" cy="2750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b="1" dirty="0">
                  <a:latin typeface="+mn-ea"/>
                  <a:ea typeface="+mn-ea"/>
                </a:rPr>
                <a:t>Scrum Master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566B460-0BED-E748-8779-50FEA45C7A03}"/>
                </a:ext>
              </a:extLst>
            </p:cNvPr>
            <p:cNvSpPr txBox="1"/>
            <p:nvPr/>
          </p:nvSpPr>
          <p:spPr>
            <a:xfrm>
              <a:off x="2012737" y="2064829"/>
              <a:ext cx="4428000" cy="1143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팀원들이 스크럼 실천 방안들을 제대로 이해하고 따르고 있는지 확인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팀원들 간 현재 진행 상태를 공유토록 하고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, </a:t>
              </a: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장애나 위험을 제거하여 팀이 개발에 집중하도록 조력자 역할</a:t>
              </a:r>
              <a:endParaRPr lang="en-US" altLang="ko-KR" sz="1200" b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일일 스크럼 주관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,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 이슈 공론화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(</a:t>
              </a:r>
              <a:r>
                <a:rPr lang="en-US" altLang="ko-KR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SoS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에 참여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  <a:sym typeface="Wingdings 2" pitchFamily="18" charset="2"/>
                </a:rPr>
                <a:t>)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  <a:sym typeface="Wingdings 2" pitchFamily="18" charset="2"/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9928973-92D4-0C46-9BFA-D39C601E7690}"/>
              </a:ext>
            </a:extLst>
          </p:cNvPr>
          <p:cNvSpPr/>
          <p:nvPr/>
        </p:nvSpPr>
        <p:spPr>
          <a:xfrm>
            <a:off x="308486" y="1340768"/>
            <a:ext cx="6120000" cy="42898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Scrum Team (5-9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명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11FA511-C8CA-2B40-931F-3FE563CC056A}"/>
              </a:ext>
            </a:extLst>
          </p:cNvPr>
          <p:cNvGrpSpPr/>
          <p:nvPr/>
        </p:nvGrpSpPr>
        <p:grpSpPr>
          <a:xfrm>
            <a:off x="458704" y="1918248"/>
            <a:ext cx="5982033" cy="1172305"/>
            <a:chOff x="458704" y="3503241"/>
            <a:chExt cx="5982033" cy="1172305"/>
          </a:xfrm>
        </p:grpSpPr>
        <p:pic>
          <p:nvPicPr>
            <p:cNvPr id="13" name="Picture 5">
              <a:extLst>
                <a:ext uri="{FF2B5EF4-FFF2-40B4-BE49-F238E27FC236}">
                  <a16:creationId xmlns:a16="http://schemas.microsoft.com/office/drawing/2014/main" id="{3DF616F4-7C49-FF45-969A-6BEB9C0C0F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839" y="3602180"/>
              <a:ext cx="727534" cy="8195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190052B-FE9E-E14F-99BA-E2AB99D6A402}"/>
                </a:ext>
              </a:extLst>
            </p:cNvPr>
            <p:cNvSpPr/>
            <p:nvPr/>
          </p:nvSpPr>
          <p:spPr>
            <a:xfrm>
              <a:off x="458704" y="4400483"/>
              <a:ext cx="1485804" cy="2750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b="1" dirty="0">
                  <a:latin typeface="+mn-ea"/>
                  <a:ea typeface="+mn-ea"/>
                </a:rPr>
                <a:t>Product Owner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D33D44E-DCAF-024E-A19F-43ADF93C11C2}"/>
                </a:ext>
              </a:extLst>
            </p:cNvPr>
            <p:cNvSpPr txBox="1"/>
            <p:nvPr/>
          </p:nvSpPr>
          <p:spPr>
            <a:xfrm>
              <a:off x="2012737" y="3503241"/>
              <a:ext cx="4428000" cy="11439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고객과 이해관계자를 대표하여 </a:t>
              </a: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제품의 기능</a:t>
              </a:r>
              <a:r>
                <a:rPr lang="en-US" altLang="ko-KR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(</a:t>
              </a: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요구사항</a:t>
              </a:r>
              <a:r>
                <a:rPr lang="en-US" altLang="ko-KR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)</a:t>
              </a: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을 정의</a:t>
              </a: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하고 제품 </a:t>
              </a:r>
              <a:r>
                <a:rPr lang="ko-KR" altLang="en-US" sz="1200" dirty="0" err="1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백로그에</a:t>
              </a: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 대한 </a:t>
              </a:r>
              <a:r>
                <a:rPr lang="ko-KR" altLang="en-US" sz="1200" b="1" u="sng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우선순위</a:t>
              </a: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를 부여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개발된 제품이 요구사항에 부합하는지 검증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itchFamily="18" charset="0"/>
              </a:endParaRPr>
            </a:p>
            <a:p>
              <a:pPr marL="171431" indent="-171431" defTabSz="198416" eaLnBrk="0" latinLnBrk="0" hangingPunct="0">
                <a:spcAft>
                  <a:spcPts val="600"/>
                </a:spcAft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프로젝트 착수 시점부터 프로젝트 일원으로서 참여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rPr>
                <a:t> 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4787C24-9F2A-0043-9877-99305BB27615}"/>
              </a:ext>
            </a:extLst>
          </p:cNvPr>
          <p:cNvSpPr txBox="1"/>
          <p:nvPr/>
        </p:nvSpPr>
        <p:spPr>
          <a:xfrm>
            <a:off x="2012737" y="4808746"/>
            <a:ext cx="4428000" cy="146568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marL="171431" indent="-171431" defTabSz="198416" eaLnBrk="0" latinLnBrk="0" hangingPunct="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각 스프린트 동안 </a:t>
            </a:r>
            <a:r>
              <a:rPr lang="ko-KR" altLang="en-US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잠재적으로 인도 가능한 수준의 제품을 납품</a:t>
            </a:r>
            <a:r>
              <a:rPr lang="ko-KR" altLang="en-US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할 책임이 있음</a:t>
            </a:r>
            <a:endParaRPr lang="en-US" altLang="ko-KR" sz="1200" dirty="0">
              <a:latin typeface="+mj-lt"/>
              <a:ea typeface="맑은 고딕" panose="020B0503020000020004" pitchFamily="50" charset="-127"/>
              <a:cs typeface="Times New Roman" pitchFamily="18" charset="0"/>
            </a:endParaRPr>
          </a:p>
          <a:p>
            <a:pPr marL="171431" indent="-171431" defTabSz="198416" eaLnBrk="0" latinLnBrk="0" hangingPunct="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제품 구현에 필요한 전문 기술을 보유해야 하며</a:t>
            </a:r>
            <a:r>
              <a:rPr lang="en-US" altLang="ko-KR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,</a:t>
            </a:r>
            <a:r>
              <a:rPr lang="ko-KR" altLang="en-US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 협업을 통해 구현하고 문제를 해결</a:t>
            </a:r>
            <a:r>
              <a:rPr lang="en-US" altLang="ko-KR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 </a:t>
            </a:r>
            <a:br>
              <a:rPr lang="en-US" altLang="ko-KR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</a:br>
            <a:r>
              <a:rPr lang="en-US" altLang="ko-KR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(* Approver </a:t>
            </a:r>
            <a:r>
              <a:rPr lang="ko-KR" altLang="en-US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별도 지정 </a:t>
            </a:r>
            <a:r>
              <a:rPr lang="en-US" altLang="ko-KR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(Test </a:t>
            </a:r>
            <a:r>
              <a:rPr lang="ko-KR" altLang="en-US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담당</a:t>
            </a:r>
            <a:r>
              <a:rPr lang="en-US" altLang="ko-KR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))</a:t>
            </a:r>
          </a:p>
          <a:p>
            <a:pPr marL="171431" indent="-171431" defTabSz="198416" eaLnBrk="0" latinLnBrk="0" hangingPunct="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팀이 높은 자율성과 책임감을 가지며 </a:t>
            </a:r>
            <a:r>
              <a:rPr lang="ko-KR" altLang="en-US" sz="1200" b="1" u="sng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  <a:t>스스로 약속하고 결정하고 수행</a:t>
            </a:r>
            <a:br>
              <a:rPr lang="en-US" altLang="ko-KR" sz="1200" dirty="0">
                <a:latin typeface="+mj-lt"/>
                <a:ea typeface="맑은 고딕" panose="020B0503020000020004" pitchFamily="50" charset="-127"/>
                <a:cs typeface="Times New Roman" pitchFamily="18" charset="0"/>
              </a:rPr>
            </a:br>
            <a:endParaRPr lang="ko-KR" altLang="en-US" sz="1200" dirty="0">
              <a:latin typeface="+mj-lt"/>
              <a:ea typeface="맑은 고딕" panose="020B0503020000020004" pitchFamily="50" charset="-127"/>
              <a:cs typeface="Times New Roman" pitchFamily="18" charset="0"/>
            </a:endParaRPr>
          </a:p>
        </p:txBody>
      </p:sp>
      <p:cxnSp>
        <p:nvCxnSpPr>
          <p:cNvPr id="22" name="직선 연결선 61">
            <a:extLst>
              <a:ext uri="{FF2B5EF4-FFF2-40B4-BE49-F238E27FC236}">
                <a16:creationId xmlns:a16="http://schemas.microsoft.com/office/drawing/2014/main" id="{D949520C-D619-DB4A-A263-28DEAF5599B1}"/>
              </a:ext>
            </a:extLst>
          </p:cNvPr>
          <p:cNvCxnSpPr/>
          <p:nvPr/>
        </p:nvCxnSpPr>
        <p:spPr>
          <a:xfrm flipH="1">
            <a:off x="2083820" y="3199890"/>
            <a:ext cx="3780000" cy="0"/>
          </a:xfrm>
          <a:prstGeom prst="line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62">
            <a:extLst>
              <a:ext uri="{FF2B5EF4-FFF2-40B4-BE49-F238E27FC236}">
                <a16:creationId xmlns:a16="http://schemas.microsoft.com/office/drawing/2014/main" id="{8D64AC50-C72D-D04E-A537-F4F404D52150}"/>
              </a:ext>
            </a:extLst>
          </p:cNvPr>
          <p:cNvCxnSpPr/>
          <p:nvPr/>
        </p:nvCxnSpPr>
        <p:spPr>
          <a:xfrm flipH="1">
            <a:off x="2083820" y="4565348"/>
            <a:ext cx="3780000" cy="0"/>
          </a:xfrm>
          <a:prstGeom prst="line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E8CA601-F396-6841-86F3-20D0441AD0EF}"/>
              </a:ext>
            </a:extLst>
          </p:cNvPr>
          <p:cNvSpPr/>
          <p:nvPr/>
        </p:nvSpPr>
        <p:spPr>
          <a:xfrm>
            <a:off x="6697569" y="2753035"/>
            <a:ext cx="887859" cy="8937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A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Scrum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Team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1E58211-2F89-7846-A509-0734B579BFFA}"/>
              </a:ext>
            </a:extLst>
          </p:cNvPr>
          <p:cNvGrpSpPr/>
          <p:nvPr/>
        </p:nvGrpSpPr>
        <p:grpSpPr>
          <a:xfrm>
            <a:off x="7174329" y="4420334"/>
            <a:ext cx="1923735" cy="1173899"/>
            <a:chOff x="812540" y="4905164"/>
            <a:chExt cx="2232627" cy="1356072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AEE201AC-4FE7-3043-8270-7199ECD5160D}"/>
                </a:ext>
              </a:extLst>
            </p:cNvPr>
            <p:cNvSpPr/>
            <p:nvPr/>
          </p:nvSpPr>
          <p:spPr>
            <a:xfrm>
              <a:off x="812540" y="4905164"/>
              <a:ext cx="2232627" cy="1356072"/>
            </a:xfrm>
            <a:prstGeom prst="ellips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ko-KR" sz="1300" b="1" dirty="0">
                  <a:solidFill>
                    <a:schemeClr val="tx1"/>
                  </a:solidFill>
                  <a:latin typeface="+mn-ea"/>
                </a:rPr>
                <a:t>Scrum Of Scrum</a:t>
              </a:r>
            </a:p>
            <a:p>
              <a:pPr algn="ctr"/>
              <a:endParaRPr lang="en-US" altLang="ko-KR" sz="1400" b="1" dirty="0">
                <a:solidFill>
                  <a:schemeClr val="tx1"/>
                </a:solidFill>
                <a:latin typeface="+mn-ea"/>
              </a:endParaRPr>
            </a:p>
            <a:p>
              <a:pPr algn="ctr"/>
              <a:endParaRPr lang="ko-KR" altLang="en-US" sz="1400" b="1" dirty="0">
                <a:solidFill>
                  <a:schemeClr val="tx1"/>
                </a:solidFill>
                <a:latin typeface="+mn-ea"/>
              </a:endParaRPr>
            </a:p>
          </p:txBody>
        </p:sp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8660C86A-446C-5048-AAD0-2081636822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1280" y="5564253"/>
              <a:ext cx="354597" cy="4371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4">
              <a:extLst>
                <a:ext uri="{FF2B5EF4-FFF2-40B4-BE49-F238E27FC236}">
                  <a16:creationId xmlns:a16="http://schemas.microsoft.com/office/drawing/2014/main" id="{A60C83CC-995C-AA40-8C81-9DCC73D4BA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613" y="5564253"/>
              <a:ext cx="354597" cy="4371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4">
              <a:extLst>
                <a:ext uri="{FF2B5EF4-FFF2-40B4-BE49-F238E27FC236}">
                  <a16:creationId xmlns:a16="http://schemas.microsoft.com/office/drawing/2014/main" id="{B6D742D8-FAA7-3943-9B5D-7692861064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8669" y="5564253"/>
              <a:ext cx="354597" cy="4371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E56EF04-B579-DB40-9FD2-58058FA51788}"/>
              </a:ext>
            </a:extLst>
          </p:cNvPr>
          <p:cNvSpPr/>
          <p:nvPr/>
        </p:nvSpPr>
        <p:spPr>
          <a:xfrm>
            <a:off x="7667610" y="2753035"/>
            <a:ext cx="887859" cy="8937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B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Scrum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Team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B7D313B-D243-6840-B4BC-3D746E372960}"/>
              </a:ext>
            </a:extLst>
          </p:cNvPr>
          <p:cNvSpPr/>
          <p:nvPr/>
        </p:nvSpPr>
        <p:spPr>
          <a:xfrm>
            <a:off x="8637650" y="2753035"/>
            <a:ext cx="887859" cy="89370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C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Scrum</a:t>
            </a:r>
          </a:p>
          <a:p>
            <a:pPr algn="ctr">
              <a:lnSpc>
                <a:spcPts val="1320"/>
              </a:lnSpc>
            </a:pPr>
            <a:r>
              <a:rPr lang="en-US" altLang="ko-KR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Team</a:t>
            </a:r>
          </a:p>
        </p:txBody>
      </p:sp>
      <p:cxnSp>
        <p:nvCxnSpPr>
          <p:cNvPr id="28" name="직선 연결선 72">
            <a:extLst>
              <a:ext uri="{FF2B5EF4-FFF2-40B4-BE49-F238E27FC236}">
                <a16:creationId xmlns:a16="http://schemas.microsoft.com/office/drawing/2014/main" id="{284A5DAD-12D2-A343-8FAE-ADC70D96DFCB}"/>
              </a:ext>
            </a:extLst>
          </p:cNvPr>
          <p:cNvCxnSpPr/>
          <p:nvPr/>
        </p:nvCxnSpPr>
        <p:spPr>
          <a:xfrm flipH="1" flipV="1">
            <a:off x="6428240" y="1479617"/>
            <a:ext cx="297557" cy="718586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구부러진 연결선 74">
            <a:extLst>
              <a:ext uri="{FF2B5EF4-FFF2-40B4-BE49-F238E27FC236}">
                <a16:creationId xmlns:a16="http://schemas.microsoft.com/office/drawing/2014/main" id="{41BAF0F5-00D9-744F-975F-137E792C8B40}"/>
              </a:ext>
            </a:extLst>
          </p:cNvPr>
          <p:cNvCxnSpPr>
            <a:stCxn id="24" idx="2"/>
            <a:endCxn id="33" idx="0"/>
          </p:cNvCxnSpPr>
          <p:nvPr/>
        </p:nvCxnSpPr>
        <p:spPr>
          <a:xfrm rot="16200000" flipH="1">
            <a:off x="7252054" y="3536190"/>
            <a:ext cx="773590" cy="994698"/>
          </a:xfrm>
          <a:prstGeom prst="curvedConnector3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구부러진 연결선 75">
            <a:extLst>
              <a:ext uri="{FF2B5EF4-FFF2-40B4-BE49-F238E27FC236}">
                <a16:creationId xmlns:a16="http://schemas.microsoft.com/office/drawing/2014/main" id="{25F2A75E-8B2F-9742-AE31-6BBACDB0C791}"/>
              </a:ext>
            </a:extLst>
          </p:cNvPr>
          <p:cNvCxnSpPr>
            <a:stCxn id="26" idx="2"/>
            <a:endCxn id="33" idx="0"/>
          </p:cNvCxnSpPr>
          <p:nvPr/>
        </p:nvCxnSpPr>
        <p:spPr>
          <a:xfrm rot="16200000" flipH="1">
            <a:off x="7737074" y="4021210"/>
            <a:ext cx="773590" cy="24657"/>
          </a:xfrm>
          <a:prstGeom prst="curvedConnector3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구부러진 연결선 76">
            <a:extLst>
              <a:ext uri="{FF2B5EF4-FFF2-40B4-BE49-F238E27FC236}">
                <a16:creationId xmlns:a16="http://schemas.microsoft.com/office/drawing/2014/main" id="{A5ABDF29-DCB1-8143-BF82-96AF170B2F1E}"/>
              </a:ext>
            </a:extLst>
          </p:cNvPr>
          <p:cNvCxnSpPr>
            <a:stCxn id="27" idx="2"/>
            <a:endCxn id="33" idx="0"/>
          </p:cNvCxnSpPr>
          <p:nvPr/>
        </p:nvCxnSpPr>
        <p:spPr>
          <a:xfrm rot="5400000">
            <a:off x="8222095" y="3560848"/>
            <a:ext cx="773590" cy="945383"/>
          </a:xfrm>
          <a:prstGeom prst="curvedConnector3">
            <a:avLst/>
          </a:prstGeom>
          <a:ln w="3175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B722FE0E-D149-0749-96FA-47390BC5C838}"/>
              </a:ext>
            </a:extLst>
          </p:cNvPr>
          <p:cNvSpPr/>
          <p:nvPr/>
        </p:nvSpPr>
        <p:spPr>
          <a:xfrm>
            <a:off x="6697569" y="1782236"/>
            <a:ext cx="2827940" cy="3344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Project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DD5E943-ECE6-EB46-BC9E-B22F00AB5856}"/>
              </a:ext>
            </a:extLst>
          </p:cNvPr>
          <p:cNvSpPr/>
          <p:nvPr/>
        </p:nvSpPr>
        <p:spPr>
          <a:xfrm>
            <a:off x="6697569" y="2214022"/>
            <a:ext cx="887859" cy="4575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Goal</a:t>
            </a:r>
            <a:endParaRPr lang="en-US" altLang="ko-KR" sz="15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680CE30-8121-7349-9121-E05762EE5A5B}"/>
              </a:ext>
            </a:extLst>
          </p:cNvPr>
          <p:cNvSpPr/>
          <p:nvPr/>
        </p:nvSpPr>
        <p:spPr>
          <a:xfrm>
            <a:off x="7669721" y="2214022"/>
            <a:ext cx="887859" cy="4575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Goal</a:t>
            </a:r>
            <a:endParaRPr lang="en-US" altLang="ko-KR" sz="15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570F556-FE39-EE4F-ADE4-78C26739023D}"/>
              </a:ext>
            </a:extLst>
          </p:cNvPr>
          <p:cNvSpPr/>
          <p:nvPr/>
        </p:nvSpPr>
        <p:spPr>
          <a:xfrm>
            <a:off x="8632247" y="2214022"/>
            <a:ext cx="887859" cy="4575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+mn-ea"/>
              </a:rPr>
              <a:t>Goal</a:t>
            </a:r>
            <a:endParaRPr lang="en-US" altLang="ko-KR" sz="15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8308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F3D1E-2501-46E6-AABE-A65CB0EB3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sz="2000" dirty="0"/>
              <a:t>[</a:t>
            </a:r>
            <a:r>
              <a:rPr lang="ko-KR" altLang="en-US" sz="2000" dirty="0"/>
              <a:t> </a:t>
            </a:r>
            <a:r>
              <a:rPr lang="en-US" altLang="ko-KR" sz="2000" dirty="0"/>
              <a:t>Backup ] Scrum </a:t>
            </a:r>
            <a:r>
              <a:rPr lang="ko-KR" altLang="en-US" dirty="0"/>
              <a:t>구성 예시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1DCEB0F-22B1-C54A-BAEF-0990607ED16D}"/>
              </a:ext>
            </a:extLst>
          </p:cNvPr>
          <p:cNvCxnSpPr/>
          <p:nvPr/>
        </p:nvCxnSpPr>
        <p:spPr>
          <a:xfrm>
            <a:off x="278083" y="3339341"/>
            <a:ext cx="919833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C3E6A6A-0D64-CD40-ACE1-DC1F32C58E73}"/>
              </a:ext>
            </a:extLst>
          </p:cNvPr>
          <p:cNvSpPr txBox="1"/>
          <p:nvPr/>
        </p:nvSpPr>
        <p:spPr>
          <a:xfrm>
            <a:off x="1250188" y="774673"/>
            <a:ext cx="4040822" cy="338554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200" cap="none" spc="0" normalizeH="0" baseline="0" noProof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햄버거팀</a:t>
            </a:r>
            <a:endParaRPr kumimoji="0" lang="ko-KR" altLang="en-US" sz="1600" i="0" u="none" strike="noStrike" kern="1200" cap="none" spc="0" normalizeH="0" baseline="0" noProof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5" name="직선 연결선 95">
            <a:extLst>
              <a:ext uri="{FF2B5EF4-FFF2-40B4-BE49-F238E27FC236}">
                <a16:creationId xmlns:a16="http://schemas.microsoft.com/office/drawing/2014/main" id="{AF5E5D26-A9C9-1F40-8845-5DEC02B95E5B}"/>
              </a:ext>
            </a:extLst>
          </p:cNvPr>
          <p:cNvCxnSpPr/>
          <p:nvPr/>
        </p:nvCxnSpPr>
        <p:spPr>
          <a:xfrm>
            <a:off x="1286192" y="1105587"/>
            <a:ext cx="3829797" cy="0"/>
          </a:xfrm>
          <a:prstGeom prst="line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3F611CD-DCF5-6745-BE17-7F247FE87D16}"/>
              </a:ext>
            </a:extLst>
          </p:cNvPr>
          <p:cNvSpPr txBox="1"/>
          <p:nvPr/>
        </p:nvSpPr>
        <p:spPr>
          <a:xfrm>
            <a:off x="6074724" y="774673"/>
            <a:ext cx="2846424" cy="338554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KE4J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40" name="직선 연결선 101">
            <a:extLst>
              <a:ext uri="{FF2B5EF4-FFF2-40B4-BE49-F238E27FC236}">
                <a16:creationId xmlns:a16="http://schemas.microsoft.com/office/drawing/2014/main" id="{9FBD4980-F848-C04C-867E-0BCE9566A383}"/>
              </a:ext>
            </a:extLst>
          </p:cNvPr>
          <p:cNvCxnSpPr>
            <a:cxnSpLocks/>
          </p:cNvCxnSpPr>
          <p:nvPr/>
        </p:nvCxnSpPr>
        <p:spPr>
          <a:xfrm>
            <a:off x="5246632" y="1105587"/>
            <a:ext cx="4171173" cy="0"/>
          </a:xfrm>
          <a:prstGeom prst="line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48A194-0B48-4743-AB37-D67306D632E6}"/>
              </a:ext>
            </a:extLst>
          </p:cNvPr>
          <p:cNvSpPr/>
          <p:nvPr/>
        </p:nvSpPr>
        <p:spPr>
          <a:xfrm>
            <a:off x="278084" y="3474991"/>
            <a:ext cx="868490" cy="13008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과제 </a:t>
            </a:r>
            <a:br>
              <a:rPr lang="en-US" altLang="ko-KR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lang="ko-KR" altLang="en-US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특징</a:t>
            </a:r>
            <a:endParaRPr kumimoji="0" lang="en-US" altLang="ko-KR" sz="1400" i="0" u="none" strike="noStrike" kern="1200" cap="none" spc="0" normalizeH="0" baseline="0" noProof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</p:txBody>
      </p:sp>
      <p:sp>
        <p:nvSpPr>
          <p:cNvPr id="42" name="사각형: 둥근 모서리 2">
            <a:extLst>
              <a:ext uri="{FF2B5EF4-FFF2-40B4-BE49-F238E27FC236}">
                <a16:creationId xmlns:a16="http://schemas.microsoft.com/office/drawing/2014/main" id="{93DF0B65-797D-CF45-9455-F5DE0885393B}"/>
              </a:ext>
            </a:extLst>
          </p:cNvPr>
          <p:cNvSpPr/>
          <p:nvPr/>
        </p:nvSpPr>
        <p:spPr>
          <a:xfrm>
            <a:off x="1221708" y="3170509"/>
            <a:ext cx="1559136" cy="2500702"/>
          </a:xfrm>
          <a:prstGeom prst="roundRect">
            <a:avLst>
              <a:gd name="adj" fmla="val 0"/>
            </a:avLst>
          </a:prstGeom>
          <a:noFill/>
          <a:ln w="9525" cap="flat" cmpd="dbl" algn="ctr">
            <a:noFill/>
            <a:prstDash val="solid"/>
          </a:ln>
          <a:effectLst/>
        </p:spPr>
        <p:txBody>
          <a:bodyPr lIns="72000" tIns="0" bIns="0" rtlCol="0" anchor="ctr"/>
          <a:lstStyle/>
          <a:p>
            <a:pPr marL="92075" lvl="0" indent="-92075" fontAlgn="base" latinLnBrk="0">
              <a:lnSpc>
                <a:spcPct val="110000"/>
              </a:lnSpc>
              <a:spcAft>
                <a:spcPts val="600"/>
              </a:spcAft>
              <a:buFont typeface="KoPub돋움체 Medium" panose="020B0604020202020204" pitchFamily="34" charset="0"/>
              <a:buChar char="•"/>
              <a:defRPr/>
            </a:pPr>
            <a:r>
              <a:rPr kumimoji="1" lang="ko-KR" altLang="en-US" sz="1200" kern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스크의</a:t>
            </a:r>
            <a:r>
              <a:rPr kumimoji="1" lang="ko-KR" altLang="en-US" sz="12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주차장 </a:t>
            </a:r>
            <a:r>
              <a:rPr kumimoji="1" lang="en-US" altLang="ko-KR" sz="12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(</a:t>
            </a:r>
            <a:r>
              <a:rPr kumimoji="1" lang="en-US" altLang="ko-KR" sz="1200" kern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Skparking</a:t>
            </a:r>
            <a:r>
              <a:rPr kumimoji="1" lang="en-US" altLang="ko-KR" sz="12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)</a:t>
            </a:r>
            <a:endParaRPr kumimoji="1" lang="en-US" altLang="ko-KR" sz="1100" kern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  <a:p>
            <a:pPr marL="171450" lvl="0" indent="-171450" fontAlgn="base" latinLnBrk="0">
              <a:lnSpc>
                <a:spcPct val="110000"/>
              </a:lnSpc>
              <a:spcAft>
                <a:spcPts val="600"/>
              </a:spcAft>
              <a:buFontTx/>
              <a:buChar char="-"/>
              <a:defRPr/>
            </a:pPr>
            <a:r>
              <a:rPr kumimoji="1" lang="ko-KR" altLang="en-US" sz="11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돈과 시간이 부족한 </a:t>
            </a:r>
            <a:r>
              <a:rPr kumimoji="1" lang="en-US" altLang="ko-KR" sz="11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SK</a:t>
            </a:r>
            <a:r>
              <a:rPr kumimoji="1" lang="ko-KR" altLang="en-US" sz="1100" kern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임직원들을 위해 사옥 주차장을 편리하게 이용할 수 있도록 도와주는 시스템 </a:t>
            </a:r>
            <a:endParaRPr kumimoji="1" lang="en-US" altLang="ko-KR" sz="1100" kern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FE6C49F-A718-B647-B328-260B296BD3D5}"/>
              </a:ext>
            </a:extLst>
          </p:cNvPr>
          <p:cNvSpPr/>
          <p:nvPr/>
        </p:nvSpPr>
        <p:spPr>
          <a:xfrm>
            <a:off x="278084" y="1268760"/>
            <a:ext cx="868490" cy="19833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altLang="ko-KR" sz="1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Scrum</a:t>
            </a:r>
            <a:br>
              <a:rPr lang="en-US" altLang="ko-KR" sz="1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lang="en-US" altLang="ko-KR" sz="1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Team</a:t>
            </a:r>
          </a:p>
        </p:txBody>
      </p:sp>
      <p:sp>
        <p:nvSpPr>
          <p:cNvPr id="44" name="사각형: 둥근 모서리 6">
            <a:extLst>
              <a:ext uri="{FF2B5EF4-FFF2-40B4-BE49-F238E27FC236}">
                <a16:creationId xmlns:a16="http://schemas.microsoft.com/office/drawing/2014/main" id="{E5D74094-441B-C845-AAF5-864A51384A71}"/>
              </a:ext>
            </a:extLst>
          </p:cNvPr>
          <p:cNvSpPr/>
          <p:nvPr/>
        </p:nvSpPr>
        <p:spPr>
          <a:xfrm>
            <a:off x="1220144" y="1276814"/>
            <a:ext cx="2116713" cy="1748101"/>
          </a:xfrm>
          <a:prstGeom prst="roundRect">
            <a:avLst>
              <a:gd name="adj" fmla="val 0"/>
            </a:avLst>
          </a:prstGeom>
          <a:noFill/>
          <a:ln w="9525" cap="flat" cmpd="dbl" algn="ctr">
            <a:noFill/>
            <a:prstDash val="solid"/>
          </a:ln>
          <a:effectLst/>
        </p:spPr>
        <p:txBody>
          <a:bodyPr lIns="72000" tIns="0" rIns="0" bIns="0" rtlCol="0" anchor="t"/>
          <a:lstStyle/>
          <a:p>
            <a:pPr marL="92075" lvl="0" indent="-92075" fontAlgn="base" latinLnBrk="0">
              <a:buFont typeface="KoPub돋움체 Medium" panose="020B0604020202020204" pitchFamily="34" charset="0"/>
              <a:buChar char="•"/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Crew(</a:t>
            </a:r>
            <a:r>
              <a:rPr kumimoji="1" lang="ko-KR" altLang="en-US" sz="1200" b="1" kern="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사업팀</a:t>
            </a: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) 6명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Product Owner : Mia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Scrum Master : James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Dev :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Jim,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Jimmy,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Bbohal</a:t>
            </a: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Elena</a:t>
            </a:r>
          </a:p>
          <a:p>
            <a:pPr marL="92075" lvl="0" indent="-92075" fontAlgn="base" latinLnBrk="0">
              <a:spcAft>
                <a:spcPts val="600"/>
              </a:spcAft>
              <a:buFont typeface="KoPub돋움체 Medium" panose="020B0604020202020204" pitchFamily="34" charset="0"/>
              <a:buChar char="•"/>
              <a:defRPr/>
            </a:pPr>
            <a:endParaRPr kumimoji="1" lang="en-US" altLang="ko-KR" sz="1200" b="1" kern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AE86EDE-BAAB-8B41-8649-CF0C9684AFB1}"/>
              </a:ext>
            </a:extLst>
          </p:cNvPr>
          <p:cNvSpPr/>
          <p:nvPr/>
        </p:nvSpPr>
        <p:spPr>
          <a:xfrm>
            <a:off x="278083" y="4863109"/>
            <a:ext cx="868489" cy="14774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altLang="ko-KR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Vision</a:t>
            </a:r>
          </a:p>
          <a:p>
            <a:pPr lvl="0"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ko-KR" altLang="en-US" sz="14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공유</a:t>
            </a:r>
          </a:p>
        </p:txBody>
      </p:sp>
      <p:sp>
        <p:nvSpPr>
          <p:cNvPr id="46" name="사각형: 둥근 모서리 2">
            <a:extLst>
              <a:ext uri="{FF2B5EF4-FFF2-40B4-BE49-F238E27FC236}">
                <a16:creationId xmlns:a16="http://schemas.microsoft.com/office/drawing/2014/main" id="{D63FD2C2-8914-494F-A551-D4446B8A78A6}"/>
              </a:ext>
            </a:extLst>
          </p:cNvPr>
          <p:cNvSpPr/>
          <p:nvPr/>
        </p:nvSpPr>
        <p:spPr>
          <a:xfrm>
            <a:off x="5487760" y="3129256"/>
            <a:ext cx="1619367" cy="2541956"/>
          </a:xfrm>
          <a:prstGeom prst="roundRect">
            <a:avLst>
              <a:gd name="adj" fmla="val 0"/>
            </a:avLst>
          </a:prstGeom>
          <a:noFill/>
          <a:ln w="9525" cap="flat" cmpd="dbl" algn="ctr">
            <a:noFill/>
            <a:prstDash val="solid"/>
          </a:ln>
          <a:effectLst/>
        </p:spPr>
        <p:txBody>
          <a:bodyPr lIns="72000" tIns="0" bIns="0" rtlCol="0" anchor="ctr"/>
          <a:lstStyle/>
          <a:p>
            <a:pPr marL="92075" marR="0" lvl="0" indent="-92075" algn="l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Char char="•"/>
              <a:tabLst/>
              <a:defRPr/>
            </a:pPr>
            <a:r>
              <a:rPr kumimoji="1" lang="ko-KR" altLang="en-US" sz="1200" kern="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카밥</a:t>
            </a:r>
            <a:r>
              <a:rPr kumimoji="1" lang="en-US" altLang="ko-KR" sz="12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(</a:t>
            </a:r>
            <a:r>
              <a:rPr kumimoji="1" lang="en-US" altLang="ko-KR" sz="1200" kern="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Carbob</a:t>
            </a:r>
            <a:r>
              <a:rPr kumimoji="1" lang="en-US" altLang="ko-KR" sz="12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)</a:t>
            </a:r>
            <a:r>
              <a:rPr kumimoji="1" lang="ko-KR" altLang="en-US" sz="12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시스템</a:t>
            </a:r>
            <a:endParaRPr kumimoji="1" lang="en-US" altLang="ko-KR" sz="1100" kern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  <a:p>
            <a:pPr marL="171450" lvl="0" indent="-171450" fontAlgn="base" latinLnBrk="0">
              <a:lnSpc>
                <a:spcPct val="110000"/>
              </a:lnSpc>
              <a:spcAft>
                <a:spcPts val="600"/>
              </a:spcAft>
              <a:buFontTx/>
              <a:buChar char="-"/>
              <a:defRPr/>
            </a:pPr>
            <a:r>
              <a:rPr kumimoji="1" lang="ko-KR" altLang="en-US" sz="11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차츰 늘어나는 전기차 소유자를 대상으로 충전소 정보  및 대기시간 동안 </a:t>
            </a:r>
            <a:r>
              <a:rPr kumimoji="1" lang="ko-KR" altLang="en-US" sz="1100" kern="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활용가능한</a:t>
            </a:r>
            <a:r>
              <a:rPr kumimoji="1" lang="ko-KR" altLang="en-US" sz="11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주변 맛집 정보를</a:t>
            </a:r>
            <a:r>
              <a:rPr kumimoji="1" lang="en-US" altLang="ko-KR" sz="11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</a:t>
            </a:r>
            <a:r>
              <a:rPr kumimoji="1" lang="ko-KR" altLang="en-US" sz="11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공유하는 </a:t>
            </a:r>
            <a:r>
              <a:rPr kumimoji="1" lang="en-US" altLang="ko-KR" sz="1100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App</a:t>
            </a:r>
          </a:p>
        </p:txBody>
      </p:sp>
      <p:sp>
        <p:nvSpPr>
          <p:cNvPr id="47" name="사각형: 둥근 모서리 26">
            <a:extLst>
              <a:ext uri="{FF2B5EF4-FFF2-40B4-BE49-F238E27FC236}">
                <a16:creationId xmlns:a16="http://schemas.microsoft.com/office/drawing/2014/main" id="{962BD82D-04D7-C748-A13D-BCA45295F69C}"/>
              </a:ext>
            </a:extLst>
          </p:cNvPr>
          <p:cNvSpPr/>
          <p:nvPr/>
        </p:nvSpPr>
        <p:spPr>
          <a:xfrm>
            <a:off x="5447358" y="1258726"/>
            <a:ext cx="2607586" cy="1802191"/>
          </a:xfrm>
          <a:prstGeom prst="roundRect">
            <a:avLst>
              <a:gd name="adj" fmla="val 0"/>
            </a:avLst>
          </a:prstGeom>
          <a:noFill/>
          <a:ln w="9525" cap="flat" cmpd="dbl" algn="ctr">
            <a:noFill/>
            <a:prstDash val="solid"/>
          </a:ln>
          <a:effectLst/>
        </p:spPr>
        <p:txBody>
          <a:bodyPr lIns="72000" tIns="0" rIns="0" bIns="0" rtlCol="0" anchor="t"/>
          <a:lstStyle/>
          <a:p>
            <a:pPr marL="92075" lvl="0" indent="-92075" fontAlgn="base" latinLnBrk="0">
              <a:buFont typeface="KoPub돋움체 Medium" panose="020B0604020202020204" pitchFamily="34" charset="0"/>
              <a:buChar char="•"/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Crew</a:t>
            </a:r>
            <a:r>
              <a:rPr kumimoji="1" lang="ko-KR" altLang="en-US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 </a:t>
            </a: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6명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Product Owner : J1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Scrum Master : Joe</a:t>
            </a:r>
            <a:b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</a:b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- Dev :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Josh,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John,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Kang,</a:t>
            </a:r>
          </a:p>
          <a:p>
            <a:pPr lvl="1" fontAlgn="base" latinLnBrk="0">
              <a:defRPr/>
            </a:pPr>
            <a:r>
              <a:rPr kumimoji="1" lang="en-US" altLang="ko-KR" sz="1200" b="1" kern="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sym typeface="Wingdings" pitchFamily="2" charset="2"/>
              </a:rPr>
              <a:t>Evan</a:t>
            </a:r>
          </a:p>
        </p:txBody>
      </p:sp>
      <p:sp>
        <p:nvSpPr>
          <p:cNvPr id="48" name="AutoShape 4">
            <a:extLst>
              <a:ext uri="{FF2B5EF4-FFF2-40B4-BE49-F238E27FC236}">
                <a16:creationId xmlns:a16="http://schemas.microsoft.com/office/drawing/2014/main" id="{8B2B3490-6D58-E248-8F06-A5617394C0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34192" y="303454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D082BD13-597B-6341-A75B-40A2668118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r="8127"/>
          <a:stretch/>
        </p:blipFill>
        <p:spPr>
          <a:xfrm rot="5400000">
            <a:off x="6868904" y="3662853"/>
            <a:ext cx="2973136" cy="2496690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EE1A89F5-CB34-B848-835D-F2D26602A4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35"/>
          <a:stretch/>
        </p:blipFill>
        <p:spPr>
          <a:xfrm rot="5400000">
            <a:off x="3082863" y="1289809"/>
            <a:ext cx="2087995" cy="1836618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6D40AA0-481F-EC46-A1D7-32CFA791A4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r="9476"/>
          <a:stretch/>
        </p:blipFill>
        <p:spPr>
          <a:xfrm rot="5400000">
            <a:off x="2552329" y="3621910"/>
            <a:ext cx="3035605" cy="2578575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95CD277A-0223-9F42-B202-468B5B1AFF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3300" y="1205532"/>
            <a:ext cx="1940112" cy="199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1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F3D1E-2501-46E6-AABE-A65CB0EB3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 err="1"/>
              <a:t>A.M.Factory</a:t>
            </a:r>
            <a:r>
              <a:rPr lang="en-US" altLang="ko-KR" sz="2000" dirty="0"/>
              <a:t> Scrum </a:t>
            </a:r>
            <a:r>
              <a:rPr lang="ko-KR" altLang="en-US" dirty="0"/>
              <a:t>구성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E9CFECE-7B6D-44E9-85F7-78A3B69D7CB7}"/>
              </a:ext>
            </a:extLst>
          </p:cNvPr>
          <p:cNvCxnSpPr>
            <a:cxnSpLocks/>
          </p:cNvCxnSpPr>
          <p:nvPr/>
        </p:nvCxnSpPr>
        <p:spPr>
          <a:xfrm>
            <a:off x="4772980" y="906766"/>
            <a:ext cx="0" cy="5222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1761D70-95E0-4C21-B51C-9F11D06C0CD5}"/>
              </a:ext>
            </a:extLst>
          </p:cNvPr>
          <p:cNvSpPr txBox="1"/>
          <p:nvPr/>
        </p:nvSpPr>
        <p:spPr>
          <a:xfrm>
            <a:off x="552138" y="906766"/>
            <a:ext cx="4040822" cy="338554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Scrum Team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05CA157-DFF4-43F2-9A83-4DCB9A772554}"/>
              </a:ext>
            </a:extLst>
          </p:cNvPr>
          <p:cNvCxnSpPr/>
          <p:nvPr/>
        </p:nvCxnSpPr>
        <p:spPr>
          <a:xfrm>
            <a:off x="588143" y="1237680"/>
            <a:ext cx="3829797" cy="0"/>
          </a:xfrm>
          <a:prstGeom prst="line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5490774-4810-4603-AE8C-FD917DA4B3A0}"/>
              </a:ext>
            </a:extLst>
          </p:cNvPr>
          <p:cNvSpPr txBox="1"/>
          <p:nvPr/>
        </p:nvSpPr>
        <p:spPr>
          <a:xfrm>
            <a:off x="5828430" y="906766"/>
            <a:ext cx="2846424" cy="338554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Scrum Team B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BB284D7-5BE3-4E3B-88F3-DCF89B687159}"/>
              </a:ext>
            </a:extLst>
          </p:cNvPr>
          <p:cNvCxnSpPr>
            <a:cxnSpLocks/>
          </p:cNvCxnSpPr>
          <p:nvPr/>
        </p:nvCxnSpPr>
        <p:spPr>
          <a:xfrm>
            <a:off x="5146684" y="1237680"/>
            <a:ext cx="4171173" cy="0"/>
          </a:xfrm>
          <a:prstGeom prst="line">
            <a:avLst/>
          </a:prstGeom>
          <a:solidFill>
            <a:schemeClr val="bg1"/>
          </a:solidFill>
          <a:ln w="19050">
            <a:solidFill>
              <a:schemeClr val="accent6"/>
            </a:solidFill>
          </a:ln>
        </p:spPr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BF1D27B-DD41-4EEC-A665-48F002A95654}"/>
              </a:ext>
            </a:extLst>
          </p:cNvPr>
          <p:cNvSpPr/>
          <p:nvPr/>
        </p:nvSpPr>
        <p:spPr>
          <a:xfrm>
            <a:off x="588144" y="1576235"/>
            <a:ext cx="4170676" cy="33289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674688" lvl="1" indent="-217488" fontAlgn="base" latinLnBrk="0">
              <a:spcAft>
                <a:spcPts val="600"/>
              </a:spcAft>
              <a:buFont typeface="KoPub돋움체 Medium" panose="020B0604020202020204" pitchFamily="34" charset="0"/>
              <a:buChar char="•"/>
              <a:defRPr/>
            </a:pPr>
            <a:endParaRPr kumimoji="1" lang="en-US" altLang="ko-KR" sz="1400" b="1" kern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E3076C6-CB02-B048-80E4-72AD453B3D36}"/>
              </a:ext>
            </a:extLst>
          </p:cNvPr>
          <p:cNvSpPr/>
          <p:nvPr/>
        </p:nvSpPr>
        <p:spPr>
          <a:xfrm>
            <a:off x="5147169" y="1576235"/>
            <a:ext cx="4170676" cy="33289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674688" lvl="1" indent="-217488" fontAlgn="base" latinLnBrk="0">
              <a:spcAft>
                <a:spcPts val="600"/>
              </a:spcAft>
              <a:buFont typeface="KoPub돋움체 Medium" panose="020B0604020202020204" pitchFamily="34" charset="0"/>
              <a:buChar char="•"/>
              <a:defRPr/>
            </a:pPr>
            <a:endParaRPr kumimoji="1" lang="en-US" altLang="ko-KR" sz="1400" b="1" kern="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sym typeface="Wingdings" pitchFamily="2" charset="2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749FF9A-DA3E-5149-B9C3-3F758CA817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755106"/>
              </p:ext>
            </p:extLst>
          </p:nvPr>
        </p:nvGraphicFramePr>
        <p:xfrm>
          <a:off x="2900772" y="5042616"/>
          <a:ext cx="4284476" cy="12675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0100">
                  <a:extLst>
                    <a:ext uri="{9D8B030D-6E8A-4147-A177-3AD203B41FA5}">
                      <a16:colId xmlns:a16="http://schemas.microsoft.com/office/drawing/2014/main" val="4267467201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1091070239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803660006"/>
                    </a:ext>
                  </a:extLst>
                </a:gridCol>
              </a:tblGrid>
              <a:tr h="27770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최은정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u="none" strike="noStrike">
                          <a:effectLst/>
                        </a:rPr>
                        <a:t>ej0311.choi@gmail.com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u="none" strike="noStrike">
                          <a:effectLst/>
                        </a:rPr>
                        <a:t>supporter</a:t>
                      </a:r>
                      <a:endParaRPr lang="e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7665069"/>
                  </a:ext>
                </a:extLst>
              </a:tr>
              <a:tr h="329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한문근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u="none" strike="noStrike" dirty="0">
                          <a:effectLst/>
                        </a:rPr>
                        <a:t>jameshan055@gmail.com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u="none" strike="noStrike" dirty="0">
                          <a:effectLst/>
                        </a:rPr>
                        <a:t>supporter</a:t>
                      </a:r>
                      <a:endParaRPr lang="e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98261005"/>
                  </a:ext>
                </a:extLst>
              </a:tr>
              <a:tr h="329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조은숙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u="none" strike="noStrike">
                          <a:effectLst/>
                        </a:rPr>
                        <a:t>magaretj@gmail.com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u="none" strike="noStrike">
                          <a:effectLst/>
                        </a:rPr>
                        <a:t>supporter</a:t>
                      </a:r>
                      <a:endParaRPr lang="e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2477305"/>
                  </a:ext>
                </a:extLst>
              </a:tr>
              <a:tr h="329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유해식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u="none" strike="noStrike">
                          <a:effectLst/>
                        </a:rPr>
                        <a:t>haesiku@gmail.com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u="none" strike="noStrike" dirty="0">
                          <a:effectLst/>
                        </a:rPr>
                        <a:t>supporter</a:t>
                      </a:r>
                      <a:endParaRPr lang="e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024968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EC1DC09D-3D68-0C4F-BA82-79C690D8BA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285250"/>
              </p:ext>
            </p:extLst>
          </p:nvPr>
        </p:nvGraphicFramePr>
        <p:xfrm>
          <a:off x="699299" y="2230616"/>
          <a:ext cx="3746500" cy="13749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46300">
                  <a:extLst>
                    <a:ext uri="{9D8B030D-6E8A-4147-A177-3AD203B41FA5}">
                      <a16:colId xmlns:a16="http://schemas.microsoft.com/office/drawing/2014/main" val="3521185134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379142566"/>
                    </a:ext>
                  </a:extLst>
                </a:gridCol>
              </a:tblGrid>
              <a:tr h="34374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최원종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금융</a:t>
                      </a:r>
                      <a:r>
                        <a:rPr lang="e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Digital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혁신그룹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eliocechoi@gmail.com</a:t>
                      </a:r>
                      <a:endParaRPr lang="e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4023179"/>
                  </a:ext>
                </a:extLst>
              </a:tr>
              <a:tr h="34374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이세정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e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Hi-Tech Digital2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그룹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sessil@naver.com</a:t>
                      </a:r>
                      <a:endParaRPr lang="e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08190247"/>
                  </a:ext>
                </a:extLst>
              </a:tr>
              <a:tr h="34374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최남용 블록체인플랫폼그룹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cnyna2@gmail.com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44958790"/>
                  </a:ext>
                </a:extLst>
              </a:tr>
              <a:tr h="34374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윤현식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T biz digital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34" charset="-127"/>
                        </a:rPr>
                        <a:t>cris0313@naver.com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3635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81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F3D1E-2501-46E6-AABE-A65CB0EB3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/>
              <a:t>Scrum </a:t>
            </a:r>
            <a:r>
              <a:rPr lang="en-US" altLang="ko-KR" sz="2000" dirty="0" err="1"/>
              <a:t>좌석</a:t>
            </a:r>
            <a:r>
              <a:rPr lang="ko-KR" altLang="en-US" sz="2000" dirty="0"/>
              <a:t> </a:t>
            </a:r>
            <a:r>
              <a:rPr lang="ko-KR" altLang="en-US" dirty="0"/>
              <a:t>구성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A743E9-0FFD-4741-8150-2490E44199AE}"/>
              </a:ext>
            </a:extLst>
          </p:cNvPr>
          <p:cNvSpPr/>
          <p:nvPr/>
        </p:nvSpPr>
        <p:spPr>
          <a:xfrm>
            <a:off x="272480" y="944724"/>
            <a:ext cx="9360470" cy="5544616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878A94-A2C8-4E30-A1D6-102B15E5BE3A}"/>
              </a:ext>
            </a:extLst>
          </p:cNvPr>
          <p:cNvSpPr/>
          <p:nvPr/>
        </p:nvSpPr>
        <p:spPr>
          <a:xfrm rot="5400000">
            <a:off x="7884440" y="3590887"/>
            <a:ext cx="3254170" cy="242849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Screen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D459090-D534-4029-8605-F5527F21903B}"/>
              </a:ext>
            </a:extLst>
          </p:cNvPr>
          <p:cNvSpPr/>
          <p:nvPr/>
        </p:nvSpPr>
        <p:spPr>
          <a:xfrm>
            <a:off x="1240429" y="2038589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4700C46-F5D6-4C1D-BDA6-D92181706AAE}"/>
              </a:ext>
            </a:extLst>
          </p:cNvPr>
          <p:cNvSpPr/>
          <p:nvPr/>
        </p:nvSpPr>
        <p:spPr>
          <a:xfrm>
            <a:off x="756330" y="1948648"/>
            <a:ext cx="12594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지원 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BC41BA5-74E7-475B-ADFF-FAFED79E1FC1}"/>
              </a:ext>
            </a:extLst>
          </p:cNvPr>
          <p:cNvSpPr/>
          <p:nvPr/>
        </p:nvSpPr>
        <p:spPr>
          <a:xfrm>
            <a:off x="6710558" y="3100179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5E1AA25-E79F-4BCB-81BA-0E952167C471}"/>
              </a:ext>
            </a:extLst>
          </p:cNvPr>
          <p:cNvSpPr/>
          <p:nvPr/>
        </p:nvSpPr>
        <p:spPr>
          <a:xfrm>
            <a:off x="1223436" y="2837018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E314BCB-9C78-48F6-8F6E-8653C3011B77}"/>
              </a:ext>
            </a:extLst>
          </p:cNvPr>
          <p:cNvSpPr/>
          <p:nvPr/>
        </p:nvSpPr>
        <p:spPr>
          <a:xfrm>
            <a:off x="1243800" y="4354252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9A67259-7DF5-44B1-97E8-5A72E32A28E9}"/>
              </a:ext>
            </a:extLst>
          </p:cNvPr>
          <p:cNvSpPr/>
          <p:nvPr/>
        </p:nvSpPr>
        <p:spPr>
          <a:xfrm>
            <a:off x="1253502" y="5103952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49C1143-F433-4997-9681-EC5155230D41}"/>
              </a:ext>
            </a:extLst>
          </p:cNvPr>
          <p:cNvSpPr/>
          <p:nvPr/>
        </p:nvSpPr>
        <p:spPr>
          <a:xfrm>
            <a:off x="6460036" y="1903851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618504-C738-4D4D-94D5-51EC902D69FE}"/>
              </a:ext>
            </a:extLst>
          </p:cNvPr>
          <p:cNvSpPr/>
          <p:nvPr/>
        </p:nvSpPr>
        <p:spPr>
          <a:xfrm>
            <a:off x="6460036" y="2471868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0FB5D38-BFEC-4754-AD20-0ACC10B97ECB}"/>
              </a:ext>
            </a:extLst>
          </p:cNvPr>
          <p:cNvSpPr/>
          <p:nvPr/>
        </p:nvSpPr>
        <p:spPr>
          <a:xfrm rot="5400000">
            <a:off x="1128812" y="2334654"/>
            <a:ext cx="1667216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B83CB0F-CEE6-43E5-9BDE-F1F369EA9D2C}"/>
              </a:ext>
            </a:extLst>
          </p:cNvPr>
          <p:cNvSpPr/>
          <p:nvPr/>
        </p:nvSpPr>
        <p:spPr>
          <a:xfrm rot="5400000">
            <a:off x="1158878" y="4617029"/>
            <a:ext cx="1667216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FE6AD2F-A565-45E7-B329-8AD3372435C2}"/>
              </a:ext>
            </a:extLst>
          </p:cNvPr>
          <p:cNvSpPr/>
          <p:nvPr/>
        </p:nvSpPr>
        <p:spPr>
          <a:xfrm>
            <a:off x="7322586" y="3100179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1D77A707-1785-4617-B277-A09B24F6C5D6}"/>
              </a:ext>
            </a:extLst>
          </p:cNvPr>
          <p:cNvSpPr/>
          <p:nvPr/>
        </p:nvSpPr>
        <p:spPr>
          <a:xfrm>
            <a:off x="6710558" y="1496138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7E9DC3E9-770D-472C-A006-E307E80C1A0E}"/>
              </a:ext>
            </a:extLst>
          </p:cNvPr>
          <p:cNvSpPr/>
          <p:nvPr/>
        </p:nvSpPr>
        <p:spPr>
          <a:xfrm>
            <a:off x="7322586" y="1496138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9E86FD1-DE78-4C96-8409-86498F7BB6BE}"/>
              </a:ext>
            </a:extLst>
          </p:cNvPr>
          <p:cNvSpPr/>
          <p:nvPr/>
        </p:nvSpPr>
        <p:spPr>
          <a:xfrm>
            <a:off x="7178570" y="1477199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18F3C853-61F3-4749-BFD1-161BB2C3186B}"/>
              </a:ext>
            </a:extLst>
          </p:cNvPr>
          <p:cNvSpPr/>
          <p:nvPr/>
        </p:nvSpPr>
        <p:spPr>
          <a:xfrm>
            <a:off x="6566501" y="3100179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6B6CE6AC-1432-4A3E-ADE2-6FE1C53F6F74}"/>
              </a:ext>
            </a:extLst>
          </p:cNvPr>
          <p:cNvSpPr/>
          <p:nvPr/>
        </p:nvSpPr>
        <p:spPr>
          <a:xfrm>
            <a:off x="5331147" y="310492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B7D8F93-6D0C-439C-A49A-CC90B1560B37}"/>
              </a:ext>
            </a:extLst>
          </p:cNvPr>
          <p:cNvSpPr/>
          <p:nvPr/>
        </p:nvSpPr>
        <p:spPr>
          <a:xfrm>
            <a:off x="5080625" y="2471868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8D571165-3A4D-4723-863C-27C4DD813BC9}"/>
              </a:ext>
            </a:extLst>
          </p:cNvPr>
          <p:cNvSpPr/>
          <p:nvPr/>
        </p:nvSpPr>
        <p:spPr>
          <a:xfrm>
            <a:off x="5943175" y="310492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6A5ACD32-0D96-46EA-A032-28E0CAFC8DA4}"/>
              </a:ext>
            </a:extLst>
          </p:cNvPr>
          <p:cNvSpPr/>
          <p:nvPr/>
        </p:nvSpPr>
        <p:spPr>
          <a:xfrm>
            <a:off x="5331147" y="150088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F58A71E4-1532-41BA-B91A-FFD7D3971761}"/>
              </a:ext>
            </a:extLst>
          </p:cNvPr>
          <p:cNvSpPr/>
          <p:nvPr/>
        </p:nvSpPr>
        <p:spPr>
          <a:xfrm>
            <a:off x="5943175" y="150088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2563B78-0D9B-4505-ACFF-8C0D504DF221}"/>
              </a:ext>
            </a:extLst>
          </p:cNvPr>
          <p:cNvSpPr/>
          <p:nvPr/>
        </p:nvSpPr>
        <p:spPr>
          <a:xfrm>
            <a:off x="5799159" y="1481945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09B5CDDD-5157-4DFD-90B6-8FADE46E2E28}"/>
              </a:ext>
            </a:extLst>
          </p:cNvPr>
          <p:cNvSpPr/>
          <p:nvPr/>
        </p:nvSpPr>
        <p:spPr>
          <a:xfrm>
            <a:off x="5187090" y="3104925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9B3BA676-91C7-416B-86DA-01A446ADC67A}"/>
              </a:ext>
            </a:extLst>
          </p:cNvPr>
          <p:cNvSpPr/>
          <p:nvPr/>
        </p:nvSpPr>
        <p:spPr>
          <a:xfrm>
            <a:off x="5078306" y="1903851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A6594E8-C4DC-44DC-A1E0-FC6950758F62}"/>
              </a:ext>
            </a:extLst>
          </p:cNvPr>
          <p:cNvSpPr/>
          <p:nvPr/>
        </p:nvSpPr>
        <p:spPr>
          <a:xfrm>
            <a:off x="3953282" y="3099696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72A84DF3-69F7-4E15-BC3D-C89C4E3DDF5B}"/>
              </a:ext>
            </a:extLst>
          </p:cNvPr>
          <p:cNvSpPr/>
          <p:nvPr/>
        </p:nvSpPr>
        <p:spPr>
          <a:xfrm>
            <a:off x="3702760" y="1903851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2B62738E-86F5-4D32-A1A7-C17A74267A90}"/>
              </a:ext>
            </a:extLst>
          </p:cNvPr>
          <p:cNvSpPr/>
          <p:nvPr/>
        </p:nvSpPr>
        <p:spPr>
          <a:xfrm>
            <a:off x="3702760" y="2471868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4076E15D-E6D3-417C-BE4A-F136305B5BA5}"/>
              </a:ext>
            </a:extLst>
          </p:cNvPr>
          <p:cNvSpPr/>
          <p:nvPr/>
        </p:nvSpPr>
        <p:spPr>
          <a:xfrm>
            <a:off x="4565310" y="3099696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784B17B6-3F75-4752-AA62-790B6ED3AAE6}"/>
              </a:ext>
            </a:extLst>
          </p:cNvPr>
          <p:cNvSpPr/>
          <p:nvPr/>
        </p:nvSpPr>
        <p:spPr>
          <a:xfrm>
            <a:off x="3953282" y="149565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02E98CEA-6277-43D3-8BAC-CCF74E3080A3}"/>
              </a:ext>
            </a:extLst>
          </p:cNvPr>
          <p:cNvSpPr/>
          <p:nvPr/>
        </p:nvSpPr>
        <p:spPr>
          <a:xfrm>
            <a:off x="4565310" y="149565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F6BBA6C-BCF2-4902-B490-9CD30AFAEC1A}"/>
              </a:ext>
            </a:extLst>
          </p:cNvPr>
          <p:cNvSpPr/>
          <p:nvPr/>
        </p:nvSpPr>
        <p:spPr>
          <a:xfrm>
            <a:off x="4421294" y="1476716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9CA5B77-9D65-4D25-8EA4-0722AF8F49EE}"/>
              </a:ext>
            </a:extLst>
          </p:cNvPr>
          <p:cNvSpPr/>
          <p:nvPr/>
        </p:nvSpPr>
        <p:spPr>
          <a:xfrm>
            <a:off x="3809225" y="3099696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7608AE9C-43F2-4C6E-8A5B-C35A386B0968}"/>
              </a:ext>
            </a:extLst>
          </p:cNvPr>
          <p:cNvSpPr/>
          <p:nvPr/>
        </p:nvSpPr>
        <p:spPr>
          <a:xfrm>
            <a:off x="2573871" y="3104442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684886FB-F7AB-4370-82B1-EBD65DFA3CFB}"/>
              </a:ext>
            </a:extLst>
          </p:cNvPr>
          <p:cNvSpPr/>
          <p:nvPr/>
        </p:nvSpPr>
        <p:spPr>
          <a:xfrm>
            <a:off x="2323349" y="2471868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367B85F8-65DD-414D-A99B-8368F4B621AA}"/>
              </a:ext>
            </a:extLst>
          </p:cNvPr>
          <p:cNvSpPr/>
          <p:nvPr/>
        </p:nvSpPr>
        <p:spPr>
          <a:xfrm>
            <a:off x="3185899" y="3104442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9F30A2F9-0C86-4B89-9FF6-CD74884E8676}"/>
              </a:ext>
            </a:extLst>
          </p:cNvPr>
          <p:cNvSpPr/>
          <p:nvPr/>
        </p:nvSpPr>
        <p:spPr>
          <a:xfrm>
            <a:off x="2573871" y="1500401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A50CF8BF-A8A6-4CF3-843D-F1E69275E8E9}"/>
              </a:ext>
            </a:extLst>
          </p:cNvPr>
          <p:cNvSpPr/>
          <p:nvPr/>
        </p:nvSpPr>
        <p:spPr>
          <a:xfrm>
            <a:off x="3185899" y="1500401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89371740-EC6D-47B9-AB98-49B9E0C9FC1D}"/>
              </a:ext>
            </a:extLst>
          </p:cNvPr>
          <p:cNvSpPr/>
          <p:nvPr/>
        </p:nvSpPr>
        <p:spPr>
          <a:xfrm>
            <a:off x="2800437" y="1468934"/>
            <a:ext cx="112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  <a:endParaRPr lang="en-US" altLang="ko-KR" sz="1400" b="1" dirty="0">
              <a:latin typeface="맑은 고딕"/>
              <a:ea typeface="맑은 고딕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84C212A-8307-421F-95B4-8E7B9FA63BB3}"/>
              </a:ext>
            </a:extLst>
          </p:cNvPr>
          <p:cNvSpPr/>
          <p:nvPr/>
        </p:nvSpPr>
        <p:spPr>
          <a:xfrm>
            <a:off x="2323349" y="1903851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2E42E6A1-7A69-4779-A80B-A07336019834}"/>
              </a:ext>
            </a:extLst>
          </p:cNvPr>
          <p:cNvSpPr/>
          <p:nvPr/>
        </p:nvSpPr>
        <p:spPr>
          <a:xfrm>
            <a:off x="2178877" y="3116921"/>
            <a:ext cx="112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  <a:endParaRPr lang="en-US" altLang="ko-KR" sz="1400" b="1" dirty="0">
              <a:latin typeface="맑은 고딕"/>
              <a:ea typeface="맑은 고딕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55F98800-15F1-48DD-8382-9797201C824C}"/>
              </a:ext>
            </a:extLst>
          </p:cNvPr>
          <p:cNvSpPr/>
          <p:nvPr/>
        </p:nvSpPr>
        <p:spPr>
          <a:xfrm>
            <a:off x="6705738" y="5475328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8F5C1246-9086-4D52-8BD8-BB4413810B77}"/>
              </a:ext>
            </a:extLst>
          </p:cNvPr>
          <p:cNvSpPr/>
          <p:nvPr/>
        </p:nvSpPr>
        <p:spPr>
          <a:xfrm>
            <a:off x="6455216" y="4279000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E479CDFA-6EE7-4A62-8698-DB442500E1F3}"/>
              </a:ext>
            </a:extLst>
          </p:cNvPr>
          <p:cNvSpPr/>
          <p:nvPr/>
        </p:nvSpPr>
        <p:spPr>
          <a:xfrm>
            <a:off x="6455216" y="4847017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549B79FF-0CC9-4191-8038-7FD8B7C67C93}"/>
              </a:ext>
            </a:extLst>
          </p:cNvPr>
          <p:cNvSpPr/>
          <p:nvPr/>
        </p:nvSpPr>
        <p:spPr>
          <a:xfrm>
            <a:off x="7317766" y="5475328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B4B9A1A9-CE75-4CF6-9E81-28432A6FCAB3}"/>
              </a:ext>
            </a:extLst>
          </p:cNvPr>
          <p:cNvSpPr/>
          <p:nvPr/>
        </p:nvSpPr>
        <p:spPr>
          <a:xfrm>
            <a:off x="6705738" y="3871287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9E1B01C2-A637-49BC-82DE-2CCB01505EBF}"/>
              </a:ext>
            </a:extLst>
          </p:cNvPr>
          <p:cNvSpPr/>
          <p:nvPr/>
        </p:nvSpPr>
        <p:spPr>
          <a:xfrm>
            <a:off x="7317766" y="3871287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BC54F4D-54C3-400A-B5FC-BC3C35D42F8D}"/>
              </a:ext>
            </a:extLst>
          </p:cNvPr>
          <p:cNvSpPr/>
          <p:nvPr/>
        </p:nvSpPr>
        <p:spPr>
          <a:xfrm>
            <a:off x="7173750" y="3852348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5DF5E6D2-E3ED-4F8D-BAFB-AC49BA5FE370}"/>
              </a:ext>
            </a:extLst>
          </p:cNvPr>
          <p:cNvSpPr/>
          <p:nvPr/>
        </p:nvSpPr>
        <p:spPr>
          <a:xfrm>
            <a:off x="6561681" y="5475328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746D2B4C-73E0-4F7E-AA80-4149E41DC111}"/>
              </a:ext>
            </a:extLst>
          </p:cNvPr>
          <p:cNvSpPr/>
          <p:nvPr/>
        </p:nvSpPr>
        <p:spPr>
          <a:xfrm>
            <a:off x="5326327" y="548007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300A1CFC-3B04-47A4-8AF8-C80DFAAD1C17}"/>
              </a:ext>
            </a:extLst>
          </p:cNvPr>
          <p:cNvSpPr/>
          <p:nvPr/>
        </p:nvSpPr>
        <p:spPr>
          <a:xfrm>
            <a:off x="5075805" y="4847017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89A56559-0ECB-4869-B768-2DB8EA5B7106}"/>
              </a:ext>
            </a:extLst>
          </p:cNvPr>
          <p:cNvSpPr/>
          <p:nvPr/>
        </p:nvSpPr>
        <p:spPr>
          <a:xfrm>
            <a:off x="5938355" y="548007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02C85859-894D-464D-8332-395268B3378D}"/>
              </a:ext>
            </a:extLst>
          </p:cNvPr>
          <p:cNvSpPr/>
          <p:nvPr/>
        </p:nvSpPr>
        <p:spPr>
          <a:xfrm>
            <a:off x="5326327" y="3876033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06A2C03E-15CA-4969-8A1C-B7F2FFAC89D3}"/>
              </a:ext>
            </a:extLst>
          </p:cNvPr>
          <p:cNvSpPr/>
          <p:nvPr/>
        </p:nvSpPr>
        <p:spPr>
          <a:xfrm>
            <a:off x="5938355" y="3876033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C077B7CD-761E-4A49-86BD-CB688939D862}"/>
              </a:ext>
            </a:extLst>
          </p:cNvPr>
          <p:cNvSpPr/>
          <p:nvPr/>
        </p:nvSpPr>
        <p:spPr>
          <a:xfrm>
            <a:off x="5794339" y="3857094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4FB4D7D3-C5AB-4060-B6FF-F969EE3E08FD}"/>
              </a:ext>
            </a:extLst>
          </p:cNvPr>
          <p:cNvSpPr/>
          <p:nvPr/>
        </p:nvSpPr>
        <p:spPr>
          <a:xfrm>
            <a:off x="5182270" y="5480074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8A50BC05-BA24-491A-8954-16CF4AD5D095}"/>
              </a:ext>
            </a:extLst>
          </p:cNvPr>
          <p:cNvSpPr/>
          <p:nvPr/>
        </p:nvSpPr>
        <p:spPr>
          <a:xfrm>
            <a:off x="5073486" y="4279000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8C5D8390-1B38-43DD-9D36-73DC7AF4B721}"/>
              </a:ext>
            </a:extLst>
          </p:cNvPr>
          <p:cNvSpPr/>
          <p:nvPr/>
        </p:nvSpPr>
        <p:spPr>
          <a:xfrm>
            <a:off x="3948462" y="547484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AEDAD95E-2578-4321-B099-115AD2ABBBF7}"/>
              </a:ext>
            </a:extLst>
          </p:cNvPr>
          <p:cNvSpPr/>
          <p:nvPr/>
        </p:nvSpPr>
        <p:spPr>
          <a:xfrm>
            <a:off x="3697940" y="4279000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2C6ECCAE-86F0-4AA3-B5DD-7C517AD00A59}"/>
              </a:ext>
            </a:extLst>
          </p:cNvPr>
          <p:cNvSpPr/>
          <p:nvPr/>
        </p:nvSpPr>
        <p:spPr>
          <a:xfrm>
            <a:off x="3697940" y="4847017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BD7DA325-EC6A-457B-BF11-D67466922203}"/>
              </a:ext>
            </a:extLst>
          </p:cNvPr>
          <p:cNvSpPr/>
          <p:nvPr/>
        </p:nvSpPr>
        <p:spPr>
          <a:xfrm>
            <a:off x="4560490" y="5474845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43003ABB-22B8-40D3-A30F-C11FC43D11F6}"/>
              </a:ext>
            </a:extLst>
          </p:cNvPr>
          <p:cNvSpPr/>
          <p:nvPr/>
        </p:nvSpPr>
        <p:spPr>
          <a:xfrm>
            <a:off x="3948462" y="387080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3E86BD91-B2FC-478B-A4EB-F67A600CAD9A}"/>
              </a:ext>
            </a:extLst>
          </p:cNvPr>
          <p:cNvSpPr/>
          <p:nvPr/>
        </p:nvSpPr>
        <p:spPr>
          <a:xfrm>
            <a:off x="4560490" y="3870804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F73C181E-325C-4A4A-B999-18D81267FFD3}"/>
              </a:ext>
            </a:extLst>
          </p:cNvPr>
          <p:cNvSpPr/>
          <p:nvPr/>
        </p:nvSpPr>
        <p:spPr>
          <a:xfrm>
            <a:off x="4416474" y="3851865"/>
            <a:ext cx="659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491B05DC-C782-4B66-A155-5803E8F78C7A}"/>
              </a:ext>
            </a:extLst>
          </p:cNvPr>
          <p:cNvSpPr/>
          <p:nvPr/>
        </p:nvSpPr>
        <p:spPr>
          <a:xfrm>
            <a:off x="3804405" y="5474845"/>
            <a:ext cx="6979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latin typeface="맑은 고딕"/>
                <a:ea typeface="맑은 고딕"/>
              </a:rPr>
              <a:t>crew</a:t>
            </a: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15E7FE98-2F24-4F6F-9DAB-67CE35C7C91F}"/>
              </a:ext>
            </a:extLst>
          </p:cNvPr>
          <p:cNvSpPr/>
          <p:nvPr/>
        </p:nvSpPr>
        <p:spPr>
          <a:xfrm>
            <a:off x="2569051" y="5479591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93C6305F-EC77-4C3A-AC69-6BCDC5EABB83}"/>
              </a:ext>
            </a:extLst>
          </p:cNvPr>
          <p:cNvSpPr/>
          <p:nvPr/>
        </p:nvSpPr>
        <p:spPr>
          <a:xfrm>
            <a:off x="2318529" y="4847017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E19616E6-E693-445D-8E4C-A6623F7870C0}"/>
              </a:ext>
            </a:extLst>
          </p:cNvPr>
          <p:cNvSpPr/>
          <p:nvPr/>
        </p:nvSpPr>
        <p:spPr>
          <a:xfrm>
            <a:off x="3181079" y="5479591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1E03E941-6288-442C-B2ED-2C44A88B4BD6}"/>
              </a:ext>
            </a:extLst>
          </p:cNvPr>
          <p:cNvSpPr/>
          <p:nvPr/>
        </p:nvSpPr>
        <p:spPr>
          <a:xfrm>
            <a:off x="2569051" y="3875550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D3C6E3F5-ECCE-4AD1-8345-665BEAB882E9}"/>
              </a:ext>
            </a:extLst>
          </p:cNvPr>
          <p:cNvSpPr/>
          <p:nvPr/>
        </p:nvSpPr>
        <p:spPr>
          <a:xfrm>
            <a:off x="3181079" y="3875550"/>
            <a:ext cx="360000" cy="324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60522CDB-EE26-479A-AF27-237EFA3063A5}"/>
              </a:ext>
            </a:extLst>
          </p:cNvPr>
          <p:cNvSpPr/>
          <p:nvPr/>
        </p:nvSpPr>
        <p:spPr>
          <a:xfrm>
            <a:off x="2795617" y="3844083"/>
            <a:ext cx="112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  <a:endParaRPr lang="en-US" altLang="ko-KR" sz="1400" b="1" dirty="0">
              <a:latin typeface="맑은 고딕"/>
              <a:ea typeface="맑은 고딕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8787E1EE-69FE-4B24-A610-D3F0A4ADA1F0}"/>
              </a:ext>
            </a:extLst>
          </p:cNvPr>
          <p:cNvSpPr/>
          <p:nvPr/>
        </p:nvSpPr>
        <p:spPr>
          <a:xfrm>
            <a:off x="2318529" y="4279000"/>
            <a:ext cx="1377865" cy="56801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59B06A15-F141-4461-B9BF-DEBEF2173BF1}"/>
              </a:ext>
            </a:extLst>
          </p:cNvPr>
          <p:cNvSpPr/>
          <p:nvPr/>
        </p:nvSpPr>
        <p:spPr>
          <a:xfrm>
            <a:off x="2174057" y="5492070"/>
            <a:ext cx="112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  <a:endParaRPr lang="en-US" altLang="ko-KR" sz="1400" b="1" dirty="0">
              <a:latin typeface="맑은 고딕"/>
              <a:ea typeface="맑은 고딕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8148EE80-02D4-42BE-8114-456C4920078A}"/>
              </a:ext>
            </a:extLst>
          </p:cNvPr>
          <p:cNvSpPr/>
          <p:nvPr/>
        </p:nvSpPr>
        <p:spPr>
          <a:xfrm>
            <a:off x="784164" y="4228768"/>
            <a:ext cx="12594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지원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latin typeface="맑은 고딕"/>
                <a:ea typeface="맑은 고딕"/>
              </a:rPr>
              <a:t>supporter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D6A59FCE-75BA-42EA-B3B4-3B9113BD3247}"/>
              </a:ext>
            </a:extLst>
          </p:cNvPr>
          <p:cNvSpPr/>
          <p:nvPr/>
        </p:nvSpPr>
        <p:spPr>
          <a:xfrm>
            <a:off x="3879390" y="2293490"/>
            <a:ext cx="22830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anchor="ctr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맑은 고딕"/>
                <a:ea typeface="맑은 고딕"/>
              </a:rPr>
              <a:t>Scrum</a:t>
            </a:r>
            <a:r>
              <a:rPr lang="ko-KR" altLang="en-US" b="1" dirty="0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맑은 고딕"/>
                <a:ea typeface="맑은 고딕"/>
              </a:rPr>
              <a:t>Team A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86C9B686-AD4B-4AB2-97B4-B4F248E8D650}"/>
              </a:ext>
            </a:extLst>
          </p:cNvPr>
          <p:cNvSpPr/>
          <p:nvPr/>
        </p:nvSpPr>
        <p:spPr>
          <a:xfrm>
            <a:off x="3935809" y="4641132"/>
            <a:ext cx="22830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anchor="ctr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맑은 고딕"/>
                <a:ea typeface="맑은 고딕"/>
              </a:rPr>
              <a:t>Scrum</a:t>
            </a:r>
            <a:r>
              <a:rPr lang="ko-KR" altLang="en-US" b="1" dirty="0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맑은 고딕"/>
                <a:ea typeface="맑은 고딕"/>
              </a:rPr>
              <a:t>Team B</a:t>
            </a:r>
          </a:p>
        </p:txBody>
      </p:sp>
    </p:spTree>
    <p:extLst>
      <p:ext uri="{BB962C8B-B14F-4D97-AF65-F5344CB8AC3E}">
        <p14:creationId xmlns:p14="http://schemas.microsoft.com/office/powerpoint/2010/main" val="372099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/>
        </p:nvSpPr>
        <p:spPr>
          <a:xfrm flipV="1">
            <a:off x="0" y="0"/>
            <a:ext cx="4551363" cy="6489700"/>
          </a:xfrm>
          <a:custGeom>
            <a:avLst/>
            <a:gdLst/>
            <a:ahLst/>
            <a:cxnLst/>
            <a:rect l="l" t="t" r="r" b="b"/>
            <a:pathLst>
              <a:path w="4551363" h="6489700">
                <a:moveTo>
                  <a:pt x="0" y="6489700"/>
                </a:moveTo>
                <a:lnTo>
                  <a:pt x="4551363" y="6489700"/>
                </a:lnTo>
                <a:lnTo>
                  <a:pt x="4551363" y="303286"/>
                </a:lnTo>
                <a:cubicBezTo>
                  <a:pt x="4551363" y="135786"/>
                  <a:pt x="4415577" y="0"/>
                  <a:pt x="4248077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40000"/>
                  <a:lumOff val="60000"/>
                </a:schemeClr>
              </a:gs>
              <a:gs pos="26000">
                <a:schemeClr val="accent6">
                  <a:lumMod val="60000"/>
                  <a:lumOff val="40000"/>
                  <a:alpha val="93000"/>
                </a:schemeClr>
              </a:gs>
              <a:gs pos="83000">
                <a:srgbClr val="F9AD6F"/>
              </a:gs>
              <a:gs pos="100000">
                <a:schemeClr val="accent6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ko-KR" altLang="en-US" sz="12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351642" y="2533067"/>
            <a:ext cx="4192568" cy="710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4233" tIns="47117" rIns="94233" bIns="47117" numCol="1" anchor="t" anchorCtr="0" compatLnSpc="1">
            <a:prstTxWarp prst="textNoShape">
              <a:avLst/>
            </a:prstTxWarp>
            <a:sp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5pPr>
            <a:lvl6pPr marL="471074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6pPr>
            <a:lvl7pPr marL="942148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7pPr>
            <a:lvl8pPr marL="1413221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8pPr>
            <a:lvl9pPr marL="1884296" algn="ctr" rtl="0" fontAlgn="base" latinLnBrk="1">
              <a:spcBef>
                <a:spcPct val="0"/>
              </a:spcBef>
              <a:spcAft>
                <a:spcPct val="0"/>
              </a:spcAft>
              <a:defRPr sz="4499">
                <a:solidFill>
                  <a:schemeClr val="tx1"/>
                </a:solidFill>
                <a:latin typeface="KoPub돋움체 Medium" pitchFamily="50" charset="-127"/>
                <a:ea typeface="KoPub돋움체 Medium" pitchFamily="50" charset="-127"/>
              </a:defRPr>
            </a:lvl9pPr>
          </a:lstStyle>
          <a:p>
            <a:pPr lvl="0">
              <a:defRPr/>
            </a:pPr>
            <a:r>
              <a:rPr lang="en-US" altLang="ko-KR" sz="4000" b="1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3" y="3422501"/>
            <a:ext cx="857248" cy="439674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539926" y="3244850"/>
            <a:ext cx="381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F78BC94-3EF7-4785-89EB-F9992406DD8F}"/>
              </a:ext>
            </a:extLst>
          </p:cNvPr>
          <p:cNvCxnSpPr/>
          <p:nvPr/>
        </p:nvCxnSpPr>
        <p:spPr>
          <a:xfrm>
            <a:off x="4964412" y="3387341"/>
            <a:ext cx="4608000" cy="1592"/>
          </a:xfrm>
          <a:prstGeom prst="straightConnector1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61BA4AB1-63F0-4359-9D9E-41242A8E49F8}"/>
              </a:ext>
            </a:extLst>
          </p:cNvPr>
          <p:cNvSpPr txBox="1">
            <a:spLocks/>
          </p:cNvSpPr>
          <p:nvPr/>
        </p:nvSpPr>
        <p:spPr>
          <a:xfrm>
            <a:off x="6936544" y="64411"/>
            <a:ext cx="2241686" cy="609245"/>
          </a:xfrm>
          <a:prstGeom prst="rect">
            <a:avLst/>
          </a:prstGeom>
        </p:spPr>
        <p:txBody>
          <a:bodyPr lIns="0" tIns="35661" rIns="0" bIns="35661" anchor="ctr">
            <a:scene3d>
              <a:camera prst="orthographicFront"/>
              <a:lightRig rig="threePt" dir="t"/>
            </a:scene3d>
            <a:sp3d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Modernization </a:t>
            </a:r>
            <a:b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900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F762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Factory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51F3621-AA1D-490A-A3B8-13D412730D7D}"/>
              </a:ext>
            </a:extLst>
          </p:cNvPr>
          <p:cNvCxnSpPr/>
          <p:nvPr/>
        </p:nvCxnSpPr>
        <p:spPr>
          <a:xfrm>
            <a:off x="9273480" y="0"/>
            <a:ext cx="0" cy="582083"/>
          </a:xfrm>
          <a:prstGeom prst="line">
            <a:avLst/>
          </a:prstGeom>
          <a:ln w="12700">
            <a:solidFill>
              <a:srgbClr val="EF76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D7D3E395-05E8-487C-B7DB-C734FEB74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105" y="2440200"/>
            <a:ext cx="735958" cy="7157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CAF250-E21D-41BE-A275-4BA29CDE04C0}"/>
              </a:ext>
            </a:extLst>
          </p:cNvPr>
          <p:cNvSpPr txBox="1"/>
          <p:nvPr/>
        </p:nvSpPr>
        <p:spPr>
          <a:xfrm>
            <a:off x="5835803" y="2505017"/>
            <a:ext cx="3185649" cy="489026"/>
          </a:xfrm>
          <a:prstGeom prst="rect">
            <a:avLst/>
          </a:prstGeom>
        </p:spPr>
        <p:txBody>
          <a:bodyPr wrap="square" lIns="72000" tIns="72000" rIns="72000" bIns="72000" anchor="t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KoPub돋움체 Medium" panose="020B0604020202020204" pitchFamily="34" charset="0"/>
              <a:buNone/>
              <a:tabLst/>
              <a:defRPr kumimoji="0" sz="1600" i="0" u="none" strike="noStrike" cap="none" spc="-5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742950" indent="-285750">
              <a:spcBef>
                <a:spcPct val="20000"/>
              </a:spcBef>
              <a:buFont typeface="KoPub돋움체 Medium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KoPub돋움체 Medium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KoPub돋움체 Medium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KoPub돋움체 Medium" panose="020B0604020202020204" pitchFamily="34" charset="0"/>
              <a:buChar char="•"/>
              <a:defRPr sz="2000"/>
            </a:lvl9pPr>
          </a:lstStyle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Team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Building</a:t>
            </a:r>
          </a:p>
        </p:txBody>
      </p:sp>
    </p:spTree>
    <p:extLst>
      <p:ext uri="{BB962C8B-B14F-4D97-AF65-F5344CB8AC3E}">
        <p14:creationId xmlns:p14="http://schemas.microsoft.com/office/powerpoint/2010/main" val="2429481870"/>
      </p:ext>
    </p:extLst>
  </p:cSld>
  <p:clrMapOvr>
    <a:masterClrMapping/>
  </p:clrMapOvr>
</p:sld>
</file>

<file path=ppt/theme/theme1.xml><?xml version="1.0" encoding="utf-8"?>
<a:theme xmlns:a="http://schemas.openxmlformats.org/drawingml/2006/main" name="sk테마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Pub돋움체 Medium">
      <a:majorFont>
        <a:latin typeface="KoPub돋움체 Medium" panose="02040503050406030204"/>
        <a:ea typeface=""/>
        <a:cs typeface=""/>
        <a:font script="Jpan" typeface="HG明朝B"/>
        <a:font script="Hang" typeface="KoPub돋움체 Medium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 panose="02040503050406030204"/>
        <a:ea typeface=""/>
        <a:cs typeface=""/>
        <a:font script="Jpan" typeface="HG明朝B"/>
        <a:font script="Hang" typeface="KoPub돋움체 Medium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B050"/>
        </a:solidFill>
        <a:ln>
          <a:noFill/>
        </a:ln>
      </a:spPr>
      <a:bodyPr rtlCol="0" anchor="ctr"/>
      <a:lstStyle>
        <a:defPPr algn="ctr">
          <a:spcBef>
            <a:spcPts val="600"/>
          </a:spcBef>
          <a:defRPr sz="1200" b="1" smtClean="0">
            <a:solidFill>
              <a:schemeClr val="tx1"/>
            </a:solidFill>
            <a:latin typeface="KoPub돋움체 Medium" panose="02040503050406030204" pitchFamily="18" charset="0"/>
            <a:ea typeface="KoPub돋움체 Medium" panose="020B0503020000020004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179388" indent="-179388">
          <a:lnSpc>
            <a:spcPct val="110000"/>
          </a:lnSpc>
          <a:spcBef>
            <a:spcPts val="600"/>
          </a:spcBef>
          <a:buFont typeface="KoPub돋움체 Medium" panose="020B0604020202020204" pitchFamily="34" charset="0"/>
          <a:buChar char="•"/>
          <a:defRPr sz="1200" b="1" dirty="0" smtClean="0">
            <a:latin typeface="KoPub돋움체 Medium" panose="02040503050406030204" pitchFamily="18" charset="0"/>
            <a:ea typeface="KoPub돋움체 Medium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k테마" id="{90C234DC-DE9C-4179-8A7F-F67E6D6C394B}" vid="{6F55C6FF-6A4A-4E1F-8FC9-16D4DC467A8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KoPub돋움체 Medium"/>
        <a:ea typeface=""/>
        <a:cs typeface=""/>
        <a:font script="Jpan" typeface="游ゴシック Light"/>
        <a:font script="Hang" typeface="KoPub돋움체 Medium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/>
        <a:ea typeface=""/>
        <a:cs typeface=""/>
        <a:font script="Jpan" typeface="游ゴシック"/>
        <a:font script="Hang" typeface="KoPub돋움체 Medium"/>
        <a:font script="Hans" typeface="等线"/>
        <a:font script="Hant" typeface="新細明體"/>
        <a:font script="Arab" typeface="KoPub돋움체 Medium"/>
        <a:font script="Hebr" typeface="KoPub돋움체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KoPub돋움체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KoPub돋움체 Medium" panose="020F0302020204030204"/>
        <a:ea typeface=""/>
        <a:cs typeface=""/>
        <a:font script="Jpan" typeface="游ゴシック Light"/>
        <a:font script="Hang" typeface="KoPub돋움체 Medium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KoPub돋움체 Medium" panose="020F0502020204030204"/>
        <a:ea typeface=""/>
        <a:cs typeface=""/>
        <a:font script="Jpan" typeface="游ゴシック"/>
        <a:font script="Hang" typeface="KoPub돋움체 Medium"/>
        <a:font script="Hans" typeface="等线"/>
        <a:font script="Hant" typeface="新細明體"/>
        <a:font script="Arab" typeface="KoPub돋움체 Medium"/>
        <a:font script="Hebr" typeface="KoPub돋움체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KoPub돋움체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ECC120E6FB4F4F865CFEBC79383C10" ma:contentTypeVersion="9" ma:contentTypeDescription="Create a new document." ma:contentTypeScope="" ma:versionID="2c66cb018a45967458f837c7a28cb74b">
  <xsd:schema xmlns:xsd="http://www.w3.org/2001/XMLSchema" xmlns:xs="http://www.w3.org/2001/XMLSchema" xmlns:p="http://schemas.microsoft.com/office/2006/metadata/properties" xmlns:ns3="004c3549-55d9-4609-8a36-cec1dcd634a5" xmlns:ns4="b8bbb838-277e-4a48-8250-7513e354bba9" targetNamespace="http://schemas.microsoft.com/office/2006/metadata/properties" ma:root="true" ma:fieldsID="a5fa6bfb689894e64b512fd0ed4ad8c2" ns3:_="" ns4:_="">
    <xsd:import namespace="004c3549-55d9-4609-8a36-cec1dcd634a5"/>
    <xsd:import namespace="b8bbb838-277e-4a48-8250-7513e354bb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4c3549-55d9-4609-8a36-cec1dcd634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bbb838-277e-4a48-8250-7513e354bba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4FC288-7742-4EF2-8E5D-EE8FFE31B8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07BC7E-C24B-4935-8A33-D92A3491BC6E}">
  <ds:schemaRefs>
    <ds:schemaRef ds:uri="004c3549-55d9-4609-8a36-cec1dcd634a5"/>
    <ds:schemaRef ds:uri="b8bbb838-277e-4a48-8250-7513e354bba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A83F5E2-6D42-489A-A195-8ED80A46B392}">
  <ds:schemaRefs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b8bbb838-277e-4a48-8250-7513e354bba9"/>
    <ds:schemaRef ds:uri="http://purl.org/dc/terms/"/>
    <ds:schemaRef ds:uri="http://schemas.microsoft.com/office/infopath/2007/PartnerControls"/>
    <ds:schemaRef ds:uri="http://schemas.microsoft.com/office/2006/documentManagement/types"/>
    <ds:schemaRef ds:uri="004c3549-55d9-4609-8a36-cec1dcd634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8015</TotalTime>
  <Words>818</Words>
  <Application>Microsoft Macintosh PowerPoint</Application>
  <PresentationFormat>A4 용지(210x297mm)</PresentationFormat>
  <Paragraphs>190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30" baseType="lpstr">
      <vt:lpstr>나눔스퀘어 ExtraBold</vt:lpstr>
      <vt:lpstr>맑은 고딕 Semilight</vt:lpstr>
      <vt:lpstr>시스템 서체 일반체</vt:lpstr>
      <vt:lpstr>G마켓 산스 TTF Bold</vt:lpstr>
      <vt:lpstr>굴림</vt:lpstr>
      <vt:lpstr>HY견고딕</vt:lpstr>
      <vt:lpstr>KoPub돋움체 Bold</vt:lpstr>
      <vt:lpstr>KoPub돋움체 Medium</vt:lpstr>
      <vt:lpstr>Malgun Gothic</vt:lpstr>
      <vt:lpstr>Malgun Gothic</vt:lpstr>
      <vt:lpstr>Rix고딕 B</vt:lpstr>
      <vt:lpstr>Yoon 윤고딕 530_TT</vt:lpstr>
      <vt:lpstr>Arial</vt:lpstr>
      <vt:lpstr>Segoe Print</vt:lpstr>
      <vt:lpstr>Wingdings</vt:lpstr>
      <vt:lpstr>sk테마</vt:lpstr>
      <vt:lpstr>PowerPoint 프레젠테이션</vt:lpstr>
      <vt:lpstr>PowerPoint 프레젠테이션</vt:lpstr>
      <vt:lpstr>안내사항#1</vt:lpstr>
      <vt:lpstr>Scrum팀 이란?</vt:lpstr>
      <vt:lpstr>[ Backup ] Scrum 팀의 역할</vt:lpstr>
      <vt:lpstr>[ Backup ] Scrum 구성 예시</vt:lpstr>
      <vt:lpstr>A.M.Factory Scrum 구성</vt:lpstr>
      <vt:lpstr>Scrum 좌석 구성</vt:lpstr>
      <vt:lpstr>PowerPoint 프레젠테이션</vt:lpstr>
      <vt:lpstr>팀원 소개하기</vt:lpstr>
      <vt:lpstr>ICE Breaking - 종이탑 쌓기 #1</vt:lpstr>
      <vt:lpstr>ICE Breaking - 종이탑 쌓기 #2</vt:lpstr>
      <vt:lpstr>Scrum Team Board 만들기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Jo Magaret</cp:lastModifiedBy>
  <cp:revision>481</cp:revision>
  <cp:lastPrinted>2020-10-16T00:29:06Z</cp:lastPrinted>
  <dcterms:created xsi:type="dcterms:W3CDTF">2017-08-20T16:44:18Z</dcterms:created>
  <dcterms:modified xsi:type="dcterms:W3CDTF">2021-08-23T08:36:09Z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0x010100C5ECC120E6FB4F4F865CFEBC79383C10</vt:lpwstr>
  </property>
</Properties>
</file>